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4" r:id="rId2"/>
    <p:sldId id="265" r:id="rId3"/>
    <p:sldId id="276" r:id="rId4"/>
    <p:sldId id="281" r:id="rId5"/>
    <p:sldId id="293" r:id="rId6"/>
    <p:sldId id="282" r:id="rId7"/>
    <p:sldId id="292" r:id="rId8"/>
    <p:sldId id="278" r:id="rId9"/>
    <p:sldId id="279" r:id="rId10"/>
    <p:sldId id="285" r:id="rId11"/>
    <p:sldId id="288" r:id="rId12"/>
    <p:sldId id="295" r:id="rId13"/>
    <p:sldId id="287" r:id="rId14"/>
    <p:sldId id="310" r:id="rId15"/>
    <p:sldId id="305" r:id="rId16"/>
    <p:sldId id="299" r:id="rId17"/>
    <p:sldId id="303" r:id="rId18"/>
    <p:sldId id="311" r:id="rId19"/>
    <p:sldId id="314" r:id="rId20"/>
    <p:sldId id="313" r:id="rId21"/>
    <p:sldId id="317" r:id="rId22"/>
    <p:sldId id="297" r:id="rId23"/>
    <p:sldId id="316" r:id="rId24"/>
    <p:sldId id="309" r:id="rId25"/>
    <p:sldId id="307" r:id="rId26"/>
    <p:sldId id="315" r:id="rId27"/>
    <p:sldId id="290" r:id="rId28"/>
    <p:sldId id="318" r:id="rId29"/>
    <p:sldId id="30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3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2F2F2"/>
    <a:srgbClr val="576A6A"/>
    <a:srgbClr val="F8F3CE"/>
    <a:srgbClr val="F7F7F7"/>
    <a:srgbClr val="EAF4E4"/>
    <a:srgbClr val="FBFBFB"/>
    <a:srgbClr val="FFFFFF"/>
    <a:srgbClr val="F6ECD0"/>
    <a:srgbClr val="F4E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38910-1A86-4DED-B6AD-ECBBEDECF453}" v="2490" dt="2024-03-14T22:36:44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5" autoAdjust="0"/>
    <p:restoredTop sz="78806" autoAdjust="0"/>
  </p:normalViewPr>
  <p:slideViewPr>
    <p:cSldViewPr snapToGrid="0">
      <p:cViewPr>
        <p:scale>
          <a:sx n="100" d="100"/>
          <a:sy n="100" d="100"/>
        </p:scale>
        <p:origin x="822" y="-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599213960606831"/>
          <c:y val="3.5123976271413677E-2"/>
          <c:w val="0.74194271621545882"/>
          <c:h val="0.662016999304286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F0925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건강기능 식품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3556000000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0F-4105-905F-FA2B514103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2F559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건강기능 식품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5454000000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B0F-4105-905F-FA2B51410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88259199"/>
        <c:axId val="788242975"/>
      </c:barChart>
      <c:catAx>
        <c:axId val="788259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8242975"/>
        <c:crosses val="autoZero"/>
        <c:auto val="1"/>
        <c:lblAlgn val="ctr"/>
        <c:lblOffset val="100"/>
        <c:noMultiLvlLbl val="0"/>
      </c:catAx>
      <c:valAx>
        <c:axId val="78824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8259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328442674889967"/>
          <c:y val="0.85096206781451855"/>
          <c:w val="0.71866870475768851"/>
          <c:h val="8.64024150479140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F32C4-7931-4823-A6A4-60CBE0E19D43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B34C-5DAD-4E80-B48C-6C0BC67569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655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팀 </a:t>
            </a:r>
            <a:r>
              <a:rPr lang="en-US" altLang="ko-KR" dirty="0" err="1"/>
              <a:t>ChatBites</a:t>
            </a:r>
            <a:r>
              <a:rPr lang="ko-KR" altLang="en-US" dirty="0"/>
              <a:t>의 </a:t>
            </a:r>
            <a:r>
              <a:rPr lang="en-US" altLang="ko-KR" dirty="0"/>
              <a:t>AI</a:t>
            </a:r>
            <a:r>
              <a:rPr lang="ko-KR" altLang="en-US" dirty="0" err="1"/>
              <a:t>챗봇</a:t>
            </a:r>
            <a:r>
              <a:rPr lang="ko-KR" altLang="en-US" dirty="0"/>
              <a:t> 프로젝트 발표를 시작하겠습니다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764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개발 환경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코랩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개발환경에서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파이썬을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이용한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BERT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언어 모델 사용 및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챗봇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구현에는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Flask, HTML, JS, CSS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의 프레임워크를 활용하였습니다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개발 환경은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Ubuntu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리눅스 운영체제를 기반으로 구축되었으며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팀원들과의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소통은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Hugging Face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통해 이뤄졌습니다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altLang="ko-KR" dirty="0"/>
          </a:p>
          <a:p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69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개발 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챗봇</a:t>
            </a:r>
            <a:r>
              <a:rPr lang="ko-KR" altLang="en-US" dirty="0"/>
              <a:t> 개발 과정은 </a:t>
            </a:r>
            <a:r>
              <a:rPr lang="en-US" altLang="ko-KR" dirty="0"/>
              <a:t>[ </a:t>
            </a:r>
            <a:r>
              <a:rPr lang="ko-KR" altLang="en-US" dirty="0"/>
              <a:t>시나리오 설정</a:t>
            </a:r>
            <a:r>
              <a:rPr lang="en-US" altLang="ko-KR" dirty="0"/>
              <a:t> - </a:t>
            </a:r>
            <a:r>
              <a:rPr lang="ko-KR" altLang="en-US" dirty="0"/>
              <a:t>데이터 수집 </a:t>
            </a:r>
            <a:r>
              <a:rPr lang="en-US" altLang="ko-KR" dirty="0"/>
              <a:t>– </a:t>
            </a:r>
            <a:r>
              <a:rPr lang="ko-KR" altLang="en-US" dirty="0"/>
              <a:t>모델 학습 </a:t>
            </a:r>
            <a:r>
              <a:rPr lang="en-US" altLang="ko-KR" dirty="0"/>
              <a:t>– </a:t>
            </a:r>
            <a:r>
              <a:rPr lang="ko-KR" altLang="en-US" dirty="0"/>
              <a:t>프로그램 구현 </a:t>
            </a:r>
            <a:r>
              <a:rPr lang="en-US" altLang="ko-KR" dirty="0"/>
              <a:t>- </a:t>
            </a:r>
            <a:r>
              <a:rPr lang="ko-KR" altLang="en-US" dirty="0" err="1"/>
              <a:t>챗봇</a:t>
            </a:r>
            <a:r>
              <a:rPr lang="ko-KR" altLang="en-US" dirty="0"/>
              <a:t> 구현</a:t>
            </a:r>
            <a:r>
              <a:rPr lang="en-US" altLang="ko-KR" dirty="0"/>
              <a:t> ] </a:t>
            </a:r>
            <a:r>
              <a:rPr lang="ko-KR" altLang="en-US" dirty="0"/>
              <a:t>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932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시나리오 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 err="1"/>
              <a:t>챗봇에게</a:t>
            </a:r>
            <a:r>
              <a:rPr lang="ko-KR" altLang="en-US" dirty="0"/>
              <a:t> 사용자가 질문을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질문 내용이 예를 들어 일주일 식단 만들어줘 라고 한다면</a:t>
            </a:r>
            <a:r>
              <a:rPr lang="en-US" altLang="ko-KR" dirty="0"/>
              <a:t>, </a:t>
            </a:r>
            <a:r>
              <a:rPr lang="ko-KR" altLang="en-US" dirty="0" err="1"/>
              <a:t>챗봇은</a:t>
            </a:r>
            <a:r>
              <a:rPr lang="ko-KR" altLang="en-US" dirty="0"/>
              <a:t> 사용자의 질문을 인식한 후 질문에 맞게 영양소 균형 과 칼로리</a:t>
            </a:r>
            <a:r>
              <a:rPr lang="en-US" altLang="ko-KR" dirty="0"/>
              <a:t>, </a:t>
            </a:r>
            <a:r>
              <a:rPr lang="ko-KR" altLang="en-US" dirty="0"/>
              <a:t>영양정보를 고려하여 기본식단을 구성 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 식단 구성으로는 </a:t>
            </a:r>
            <a:r>
              <a:rPr lang="en-US" altLang="ko-KR" dirty="0"/>
              <a:t>&lt;SB&gt;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ko-KR" altLang="en-US" dirty="0"/>
              <a:t>밥</a:t>
            </a:r>
            <a:r>
              <a:rPr lang="en-US" altLang="ko-KR" dirty="0"/>
              <a:t>1, </a:t>
            </a:r>
            <a:r>
              <a:rPr lang="ko-KR" altLang="en-US" dirty="0"/>
              <a:t>국</a:t>
            </a:r>
            <a:r>
              <a:rPr lang="en-US" altLang="ko-KR" dirty="0"/>
              <a:t>1, </a:t>
            </a:r>
            <a:r>
              <a:rPr lang="ko-KR" altLang="en-US" dirty="0"/>
              <a:t>반찬</a:t>
            </a:r>
            <a:r>
              <a:rPr lang="en-US" altLang="ko-KR" dirty="0"/>
              <a:t>2, </a:t>
            </a:r>
            <a:r>
              <a:rPr lang="ko-KR" altLang="en-US" dirty="0"/>
              <a:t>김치</a:t>
            </a:r>
            <a:r>
              <a:rPr lang="en-US" altLang="ko-KR" dirty="0"/>
              <a:t>1 ]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그 다음 </a:t>
            </a:r>
            <a:r>
              <a:rPr lang="ko-KR" altLang="en-US" dirty="0" err="1"/>
              <a:t>챗봇이</a:t>
            </a:r>
            <a:r>
              <a:rPr lang="ko-KR" altLang="en-US" dirty="0"/>
              <a:t> 식단을 사용자에게 추천을 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사용자는 추천 받은 식단에 대하여 </a:t>
            </a:r>
            <a:r>
              <a:rPr lang="en-US" altLang="ko-KR" dirty="0"/>
              <a:t>“Yes or NO” </a:t>
            </a:r>
            <a:r>
              <a:rPr lang="ko-KR" altLang="en-US" dirty="0"/>
              <a:t>를 선택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</a:t>
            </a:r>
            <a:r>
              <a:rPr lang="en-US" altLang="ko-KR" dirty="0"/>
              <a:t>“</a:t>
            </a:r>
            <a:r>
              <a:rPr lang="ko-KR" altLang="en-US" dirty="0" err="1"/>
              <a:t>아니오</a:t>
            </a:r>
            <a:r>
              <a:rPr lang="en-US" altLang="ko-KR" dirty="0"/>
              <a:t> or NO” </a:t>
            </a:r>
            <a:r>
              <a:rPr lang="ko-KR" altLang="en-US" dirty="0"/>
              <a:t>라는 부정의 표현을 했을 때</a:t>
            </a:r>
            <a:r>
              <a:rPr lang="en-US" altLang="ko-KR" dirty="0"/>
              <a:t>, </a:t>
            </a:r>
            <a:r>
              <a:rPr lang="ko-KR" altLang="en-US" dirty="0"/>
              <a:t>부정에 대한 이유가 무엇인지 </a:t>
            </a:r>
            <a:r>
              <a:rPr lang="ko-KR" altLang="en-US" dirty="0" err="1"/>
              <a:t>챗봇이</a:t>
            </a:r>
            <a:r>
              <a:rPr lang="ko-KR" altLang="en-US" dirty="0"/>
              <a:t> 묻습니다</a:t>
            </a:r>
            <a:r>
              <a:rPr lang="en-US" altLang="ko-KR" dirty="0"/>
              <a:t>. &lt;SB&gt;</a:t>
            </a:r>
            <a:r>
              <a:rPr lang="ko-KR" altLang="en-US" dirty="0"/>
              <a:t> 사용자가 </a:t>
            </a:r>
            <a:r>
              <a:rPr lang="en-US" altLang="ko-KR" dirty="0"/>
              <a:t>“</a:t>
            </a:r>
            <a:r>
              <a:rPr lang="ko-KR" altLang="en-US" dirty="0"/>
              <a:t>이유 작성</a:t>
            </a:r>
            <a:r>
              <a:rPr lang="en-US" altLang="ko-KR" dirty="0"/>
              <a:t>“ </a:t>
            </a:r>
            <a:r>
              <a:rPr lang="ko-KR" altLang="en-US" dirty="0"/>
              <a:t>후 입력 시</a:t>
            </a:r>
            <a:r>
              <a:rPr lang="en-US" altLang="ko-KR" dirty="0"/>
              <a:t> </a:t>
            </a:r>
            <a:r>
              <a:rPr lang="ko-KR" altLang="en-US" dirty="0"/>
              <a:t>이를 토대로 식단을 </a:t>
            </a:r>
            <a:r>
              <a:rPr lang="ko-KR" altLang="en-US" dirty="0" err="1"/>
              <a:t>챗봇이</a:t>
            </a:r>
            <a:r>
              <a:rPr lang="ko-KR" altLang="en-US" dirty="0"/>
              <a:t> 다시 식단을 추천해줍니다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사용자가 새롭게 추천 받은 식단에 대해 </a:t>
            </a:r>
            <a:r>
              <a:rPr lang="en-US" altLang="ko-KR" dirty="0"/>
              <a:t>“</a:t>
            </a:r>
            <a:r>
              <a:rPr lang="ko-KR" altLang="en-US" dirty="0"/>
              <a:t>좋아요</a:t>
            </a:r>
            <a:r>
              <a:rPr lang="en-US" altLang="ko-KR" dirty="0"/>
              <a:t> or</a:t>
            </a:r>
            <a:r>
              <a:rPr lang="ko-KR" altLang="en-US" dirty="0"/>
              <a:t> </a:t>
            </a:r>
            <a:r>
              <a:rPr lang="en-US" altLang="ko-KR" dirty="0"/>
              <a:t>YE＂</a:t>
            </a:r>
            <a:r>
              <a:rPr lang="ko-KR" altLang="en-US" dirty="0"/>
              <a:t>라는 긍정의 표현을 한다면</a:t>
            </a:r>
            <a:r>
              <a:rPr lang="en-US" altLang="ko-KR" dirty="0"/>
              <a:t>, </a:t>
            </a:r>
            <a:r>
              <a:rPr lang="ko-KR" altLang="en-US" dirty="0"/>
              <a:t>그 다음 단계로 넘어갑니다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추천 받은 식단에 대하여 사용자에게 </a:t>
            </a:r>
            <a:r>
              <a:rPr lang="en-US" altLang="ko-KR" dirty="0"/>
              <a:t>“</a:t>
            </a:r>
            <a:r>
              <a:rPr lang="ko-KR" altLang="en-US" dirty="0"/>
              <a:t>재료 </a:t>
            </a:r>
            <a:r>
              <a:rPr lang="en-US" altLang="ko-KR" dirty="0"/>
              <a:t>or</a:t>
            </a:r>
            <a:r>
              <a:rPr lang="ko-KR" altLang="en-US" dirty="0"/>
              <a:t> 레시피</a:t>
            </a:r>
            <a:r>
              <a:rPr lang="en-US" altLang="ko-KR" dirty="0"/>
              <a:t>“ </a:t>
            </a:r>
            <a:r>
              <a:rPr lang="ko-KR" altLang="en-US" dirty="0"/>
              <a:t>정보 확인이 필요한지 묻습니다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/>
              <a:t>사용자가 </a:t>
            </a:r>
            <a:r>
              <a:rPr lang="en-US" altLang="ko-KR" dirty="0"/>
              <a:t>“</a:t>
            </a:r>
            <a:r>
              <a:rPr lang="ko-KR" altLang="en-US" dirty="0"/>
              <a:t>네 </a:t>
            </a:r>
            <a:r>
              <a:rPr lang="en-US" altLang="ko-KR" dirty="0"/>
              <a:t>or Yes“</a:t>
            </a:r>
            <a:r>
              <a:rPr lang="ko-KR" altLang="en-US" dirty="0"/>
              <a:t> 라는 표현을 했을 경우</a:t>
            </a:r>
            <a:r>
              <a:rPr lang="en-US" altLang="ko-KR" dirty="0"/>
              <a:t>, </a:t>
            </a:r>
            <a:r>
              <a:rPr lang="ko-KR" altLang="en-US" dirty="0"/>
              <a:t>사용자에게 어떤 음식에 대한 정보가 궁금한지 </a:t>
            </a:r>
            <a:r>
              <a:rPr lang="ko-KR" altLang="en-US" dirty="0" err="1"/>
              <a:t>챗봇이</a:t>
            </a:r>
            <a:r>
              <a:rPr lang="ko-KR" altLang="en-US" dirty="0"/>
              <a:t> 묻습니다</a:t>
            </a:r>
            <a:r>
              <a:rPr lang="en-US" altLang="ko-KR" dirty="0"/>
              <a:t>. </a:t>
            </a:r>
            <a:r>
              <a:rPr lang="ko-KR" altLang="en-US" dirty="0"/>
              <a:t>사용자가 원하는 </a:t>
            </a:r>
            <a:r>
              <a:rPr lang="en-US" altLang="ko-KR" dirty="0"/>
              <a:t>“</a:t>
            </a:r>
            <a:r>
              <a:rPr lang="ko-KR" altLang="en-US" dirty="0" err="1"/>
              <a:t>음식명</a:t>
            </a:r>
            <a:r>
              <a:rPr lang="en-US" altLang="ko-KR" dirty="0"/>
              <a:t>“ </a:t>
            </a:r>
            <a:r>
              <a:rPr lang="ko-KR" altLang="en-US" dirty="0"/>
              <a:t>을 입력 시 </a:t>
            </a:r>
            <a:r>
              <a:rPr lang="en-US" altLang="ko-KR" dirty="0"/>
              <a:t>(SB)</a:t>
            </a:r>
            <a:r>
              <a:rPr lang="ko-KR" altLang="en-US" dirty="0"/>
              <a:t> 이를 토대로 음식에 대한 재료와 레시피가 제공됩니다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8. </a:t>
            </a: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사용자가 더 이상 원하는 정보가 없다면 </a:t>
            </a:r>
            <a:r>
              <a:rPr lang="ko-KR" altLang="en-US" dirty="0" err="1"/>
              <a:t>챗봇은</a:t>
            </a:r>
            <a:r>
              <a:rPr lang="ko-KR" altLang="en-US" dirty="0"/>
              <a:t> 종료하게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9.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이어서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위에서 언급한 과정을 통해 </a:t>
            </a:r>
            <a:r>
              <a:rPr lang="ko-KR" altLang="en-US" dirty="0"/>
              <a:t>식단을 필요로 하는 사용자의 질문에 대한 의도를 인식하기 위해 </a:t>
            </a:r>
            <a:r>
              <a:rPr lang="en-US" altLang="ko-KR" dirty="0" err="1"/>
              <a:t>Kcbert</a:t>
            </a:r>
            <a:r>
              <a:rPr lang="en-US" altLang="ko-KR" dirty="0"/>
              <a:t> </a:t>
            </a:r>
            <a:r>
              <a:rPr lang="en-US" altLang="ko-KR" dirty="0" err="1"/>
              <a:t>Ner</a:t>
            </a:r>
            <a:r>
              <a:rPr lang="en-US" altLang="ko-KR" dirty="0"/>
              <a:t> </a:t>
            </a:r>
            <a:r>
              <a:rPr lang="ko-KR" altLang="en-US" dirty="0"/>
              <a:t>모델을 사용하였습니다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10.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 모델은 한국어를 대상으로 학습되었으며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식단 관련 질문에 대한 의도를 파악하기에 적합하다고 판단했습니다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파인튜닝된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KcBERT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NER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개체명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인식 모델을 활용하여 사용자의 입력을 분석하고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이를 기반으로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챗봇이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식단 관련 정보를 추출하고 응답하는 알고리즘을 프로그래밍했습니다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65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 err="1"/>
              <a:t>파인튜닝</a:t>
            </a:r>
            <a:r>
              <a:rPr lang="ko-KR" altLang="en-US" dirty="0"/>
              <a:t> 과정</a:t>
            </a:r>
            <a:endParaRPr lang="en-US" altLang="ko-KR" dirty="0"/>
          </a:p>
          <a:p>
            <a:pPr algn="l"/>
            <a:b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</a:b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다음으로는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파인튜닝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과정에 대해 설명하겠습니다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2. &lt;SB&gt;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크롤링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후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3. &lt;SB&gt;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 크롤링한 파일 과 데이터 전처리를 통해 수집된 정보는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Data.txt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파일에 저장 하였고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 파일은 토큰 및 태그 처리 후 적용하였습니다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4. &lt;SB&gt;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이렇게 처리된 데이터를 기반으로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Train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데이터셋과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Validation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데이터셋을 구성하였습니다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5. &lt;SB&gt;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 후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Bert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파인튜닝을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진행하였고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 과정에서는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KcBERT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NER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모델을 활용하여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6. &lt;SB&gt;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크롤랑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하여 얻은 실제 사용자 질문을 첨부하여 학습을 진행하였습니다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이를 통해 모델이 실제 환경에서 얼마나 잘 동작하는지를 검증하는 과정입니다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809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13. </a:t>
            </a:r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수집에 앞서 </a:t>
            </a:r>
            <a:r>
              <a:rPr lang="ko-KR" altLang="en-US" dirty="0" err="1"/>
              <a:t>크롤링을</a:t>
            </a:r>
            <a:r>
              <a:rPr lang="ko-KR" altLang="en-US" dirty="0"/>
              <a:t> 진행하였습니다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처음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Beautiful Soup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을 사용하여 크롤링하려 했지만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동적 웹 페이지에서 데이터를 수집하는 데는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Selenium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 더 적합하다고 판단하여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Selenium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을 활용하여 자동화된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크롤링을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수행했습니다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14-1. </a:t>
            </a:r>
            <a:r>
              <a:rPr lang="ko-KR" altLang="en-US" dirty="0"/>
              <a:t>데이터 수집 </a:t>
            </a:r>
            <a:r>
              <a:rPr lang="en-US" altLang="ko-KR" dirty="0"/>
              <a:t>1</a:t>
            </a:r>
          </a:p>
          <a:p>
            <a:endParaRPr lang="en-US" altLang="ko-KR" dirty="0"/>
          </a:p>
          <a:p>
            <a:r>
              <a:rPr lang="ko-KR" altLang="en-US" dirty="0"/>
              <a:t>그 다음으로 사람들이 식단에 대해 어떤 질문들이 있고</a:t>
            </a:r>
            <a:r>
              <a:rPr lang="en-US" altLang="ko-KR" dirty="0"/>
              <a:t>, </a:t>
            </a:r>
            <a:r>
              <a:rPr lang="ko-KR" altLang="en-US" dirty="0"/>
              <a:t>어떤 방식으로 식단에 대해 표현하는지 저희 </a:t>
            </a:r>
            <a:r>
              <a:rPr lang="ko-KR" altLang="en-US" dirty="0" err="1"/>
              <a:t>챗봇을</a:t>
            </a:r>
            <a:r>
              <a:rPr lang="ko-KR" altLang="en-US" dirty="0"/>
              <a:t> 사용할 유저들이 쓸 질문들과 유사도가 높은 질문들을 탐색하는 것이 중요하다고 생각했습니다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이를 토대로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크롤링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사이트를 선정했고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아하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(Aha)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에서는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다양한 분야의 현업 전문가들이 직접 답변하는 사이트로 건강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[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Spce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bar ]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관련 질문 및 답변이 많았으며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네이버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(Naver)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는 사용자 플랫폼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위인 만큼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[ Space bar ]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식단 관련 질문이 다른 사이트에 비해 많았습니다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altLang="ko-KR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884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14-2. </a:t>
            </a:r>
            <a:r>
              <a:rPr lang="ko-KR" altLang="en-US" dirty="0"/>
              <a:t>데이터 수집</a:t>
            </a:r>
            <a:r>
              <a:rPr lang="en-US" altLang="ko-KR" dirty="0"/>
              <a:t> 2</a:t>
            </a:r>
          </a:p>
          <a:p>
            <a:endParaRPr lang="en-US" altLang="ko-KR" dirty="0"/>
          </a:p>
          <a:p>
            <a:r>
              <a:rPr lang="ko-KR" altLang="en-US" dirty="0"/>
              <a:t>앞서 말씀드린 </a:t>
            </a:r>
            <a:r>
              <a:rPr lang="en-US" altLang="ko-KR" dirty="0"/>
              <a:t>Selenium</a:t>
            </a:r>
            <a:r>
              <a:rPr lang="ko-KR" altLang="en-US" dirty="0"/>
              <a:t>을 사용해 </a:t>
            </a:r>
            <a:r>
              <a:rPr lang="ko-KR" altLang="en-US" dirty="0" err="1"/>
              <a:t>크롤링</a:t>
            </a:r>
            <a:r>
              <a:rPr lang="ko-KR" altLang="en-US" dirty="0"/>
              <a:t> 후 만개의 질문들을 직접 분류하고 확인하였습니다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17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14-3. </a:t>
            </a:r>
            <a:r>
              <a:rPr lang="ko-KR" altLang="en-US" dirty="0"/>
              <a:t>데이터 수집 </a:t>
            </a:r>
            <a:r>
              <a:rPr lang="en-US" altLang="ko-KR" dirty="0"/>
              <a:t>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 토큰화 및 태그화 처리를 위해 음식명과 식재료명에 대해 데이터를 수집하는 작업을 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과정에서 보건복지부와 </a:t>
            </a:r>
            <a:r>
              <a:rPr lang="ko-KR" altLang="en-US" dirty="0" err="1"/>
              <a:t>식약처에서</a:t>
            </a:r>
            <a:r>
              <a:rPr lang="ko-KR" altLang="en-US" dirty="0"/>
              <a:t> </a:t>
            </a:r>
            <a:r>
              <a:rPr lang="en-US" altLang="ko-KR" dirty="0"/>
              <a:t>&lt;SB&gt; </a:t>
            </a:r>
            <a:r>
              <a:rPr lang="ko-KR" altLang="en-US" dirty="0"/>
              <a:t>식품영양성분 통합 데이터 베이스 및 </a:t>
            </a:r>
            <a:r>
              <a:rPr lang="en-US" altLang="ko-KR" dirty="0"/>
              <a:t>&lt;SB&gt; </a:t>
            </a:r>
            <a:r>
              <a:rPr lang="ko-KR" altLang="en-US" dirty="0"/>
              <a:t>식사 구성안에 대한 자료를 발견하였습니다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735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14-4. </a:t>
            </a:r>
            <a:r>
              <a:rPr lang="ko-KR" altLang="en-US" dirty="0"/>
              <a:t>데이터 수집</a:t>
            </a:r>
            <a:r>
              <a:rPr lang="en-US" altLang="ko-KR" dirty="0"/>
              <a:t> 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식약처의</a:t>
            </a:r>
            <a:r>
              <a:rPr lang="ko-KR" altLang="en-US" dirty="0"/>
              <a:t> 음식명과 영양성분이 담긴 식품영양성분 통합 데이터 베이스 자료와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Fatsecret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팻 시크릿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이라는 다양한 식재료에 대해 정보를 제공하는 사이트에서 식재료 정보를 결합하여 태그화 및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태깅화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작업에 필요한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&lt;SB&gt;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식품명과 영양성분이 포함된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통합 식품 영양 재료 데이터를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&lt;SB&gt;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생성하였습니다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64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14-5. </a:t>
            </a:r>
            <a:r>
              <a:rPr lang="ko-KR" altLang="en-US" dirty="0"/>
              <a:t>데이터 수집 </a:t>
            </a:r>
            <a:r>
              <a:rPr lang="en-US" altLang="ko-KR" dirty="0"/>
              <a:t>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그 후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, BERT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모델 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,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Train.data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작업을 위해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통합 식품 영양 재료 데이터에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&lt;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더블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SB&gt;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만개의 레시피 사이트를 인용하여 식품명에 해당하는 각종 재료와 레시피 내용을 첨부하였습니다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추가로 요리 난이도에 따라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&lt;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더블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SB&gt; Frequency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값을 다르게 주었습니다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예를 들어 </a:t>
            </a:r>
            <a:r>
              <a:rPr lang="en-US" altLang="ko-KR" dirty="0"/>
              <a:t>&lt;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SB&gt; </a:t>
            </a:r>
            <a:r>
              <a:rPr lang="ko-KR" altLang="en-US" dirty="0" err="1"/>
              <a:t>가자미식해의</a:t>
            </a:r>
            <a:r>
              <a:rPr lang="ko-KR" altLang="en-US" dirty="0"/>
              <a:t> 요리 난이도를 확인하면 </a:t>
            </a:r>
            <a:r>
              <a:rPr lang="en-US" altLang="ko-KR" dirty="0"/>
              <a:t>&lt;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SB&gt;</a:t>
            </a:r>
            <a:r>
              <a:rPr lang="ko-KR" altLang="en-US" dirty="0"/>
              <a:t>고급인 것을 확인 할 수 있습니다</a:t>
            </a:r>
            <a:r>
              <a:rPr lang="en-US" altLang="ko-KR" dirty="0"/>
              <a:t>. </a:t>
            </a:r>
            <a:r>
              <a:rPr lang="ko-KR" altLang="en-US" dirty="0"/>
              <a:t>요리 난이도가 고급인 만큼  </a:t>
            </a:r>
            <a:r>
              <a:rPr lang="en-US" altLang="ko-KR" dirty="0"/>
              <a:t>&lt;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SB&gt;</a:t>
            </a:r>
            <a:r>
              <a:rPr lang="en-US" altLang="ko-KR" dirty="0"/>
              <a:t>Frequency </a:t>
            </a:r>
            <a:r>
              <a:rPr lang="ko-KR" altLang="en-US" dirty="0"/>
              <a:t>값을 </a:t>
            </a:r>
            <a:r>
              <a:rPr lang="en-US" altLang="ko-KR" dirty="0"/>
              <a:t>0.5</a:t>
            </a:r>
            <a:r>
              <a:rPr lang="ko-KR" altLang="en-US" dirty="0"/>
              <a:t>로 주었습니다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이처럼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,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 </a:t>
            </a:r>
            <a:r>
              <a:rPr lang="en-US" altLang="ko-KR" dirty="0"/>
              <a:t>&lt;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SB&gt;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난이도가 높을 수록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Frequency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값을 적게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쉬울 수록 값을 높게 주었습니다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목차</a:t>
            </a:r>
            <a:endParaRPr lang="en-US" altLang="ko-KR" dirty="0"/>
          </a:p>
          <a:p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발표 순서는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[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기획의도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주제 및 개요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–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챗봇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시나리오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–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데이터셋 및 기술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––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기대 효과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챗봇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구현 및 시연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]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순으로 진행될 예정입니다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896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14-6. </a:t>
            </a:r>
            <a:r>
              <a:rPr lang="ko-KR" altLang="en-US" dirty="0"/>
              <a:t>데이터 수집 </a:t>
            </a:r>
            <a:r>
              <a:rPr lang="en-US" altLang="ko-KR" dirty="0"/>
              <a:t>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다음으로 식단 추천 알고리즘 프로그래밍을 위하여 보건 복지부와 한국영양학회의 에서 나온 식사 구성안 자료를 확인 하였고 식단 작성법 및 식단 비율에 대하여 자료를 탐색 하였습니다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국민 건강 영양 조사 자료를 통해 </a:t>
            </a:r>
            <a:r>
              <a:rPr lang="en-US" altLang="ko-KR" dirty="0"/>
              <a:t>&lt;SB&gt; </a:t>
            </a:r>
            <a:r>
              <a:rPr lang="ko-KR" altLang="en-US" dirty="0"/>
              <a:t>기본 </a:t>
            </a:r>
            <a:r>
              <a:rPr lang="en-US" altLang="ko-KR" dirty="0"/>
              <a:t>3</a:t>
            </a:r>
            <a:r>
              <a:rPr lang="ko-KR" altLang="en-US" dirty="0"/>
              <a:t>대 영양소인 탄수화물</a:t>
            </a:r>
            <a:r>
              <a:rPr lang="en-US" altLang="ko-KR" dirty="0"/>
              <a:t>, </a:t>
            </a:r>
            <a:r>
              <a:rPr lang="ko-KR" altLang="en-US" dirty="0"/>
              <a:t>단백질</a:t>
            </a:r>
            <a:r>
              <a:rPr lang="en-US" altLang="ko-KR" dirty="0"/>
              <a:t>, </a:t>
            </a:r>
            <a:r>
              <a:rPr lang="ko-KR" altLang="en-US" dirty="0"/>
              <a:t>지방을 기준으로 </a:t>
            </a:r>
            <a:r>
              <a:rPr lang="en-US" altLang="ko-KR" dirty="0"/>
              <a:t>5:3:2 </a:t>
            </a:r>
            <a:r>
              <a:rPr lang="ko-KR" altLang="en-US" dirty="0"/>
              <a:t>비율로 정하였습니다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식단 구성을 위해 식생활과 건강 이라는 자료를 인용하였고 </a:t>
            </a:r>
            <a:r>
              <a:rPr lang="en-US" altLang="ko-KR" dirty="0"/>
              <a:t>&lt;SB&gt; </a:t>
            </a:r>
            <a:r>
              <a:rPr lang="ko-KR" altLang="en-US" dirty="0"/>
              <a:t>기본 식단 구성은 밥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국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반찬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김치</a:t>
            </a:r>
            <a:r>
              <a:rPr lang="en-US" altLang="ko-KR" dirty="0"/>
              <a:t>1</a:t>
            </a:r>
            <a:r>
              <a:rPr lang="ko-KR" altLang="en-US" dirty="0"/>
              <a:t>개로 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87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토큰화 및 태그화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</a:t>
            </a:r>
          </a:p>
          <a:p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Ner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개체명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인식 수행을 위해 개체명을 생성하였고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dirty="0"/>
              <a:t>수정을 거듭하여 각 개체명에 쓰인 단어 사전들을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개체명에서는 식재료에 대해 개별적으로 생성하지 않고 선호 식재료와 표현</a:t>
            </a:r>
            <a:r>
              <a:rPr lang="en-US" altLang="ko-KR" dirty="0"/>
              <a:t>, </a:t>
            </a:r>
            <a:r>
              <a:rPr lang="ko-KR" altLang="en-US" dirty="0" err="1"/>
              <a:t>비선호</a:t>
            </a:r>
            <a:r>
              <a:rPr lang="ko-KR" altLang="en-US" dirty="0"/>
              <a:t> 식재료와 표현</a:t>
            </a:r>
            <a:r>
              <a:rPr lang="en-US" altLang="ko-KR" dirty="0"/>
              <a:t>, </a:t>
            </a:r>
            <a:r>
              <a:rPr lang="ko-KR" altLang="en-US" dirty="0" err="1"/>
              <a:t>알러지</a:t>
            </a:r>
            <a:r>
              <a:rPr lang="ko-KR" altLang="en-US" dirty="0"/>
              <a:t> 식재료와 표현으로 생성을 하였으나</a:t>
            </a:r>
            <a:endParaRPr lang="en-US" altLang="ko-KR" dirty="0"/>
          </a:p>
          <a:p>
            <a:r>
              <a:rPr lang="en-US" altLang="ko-KR" dirty="0"/>
              <a:t>Bert </a:t>
            </a:r>
            <a:r>
              <a:rPr lang="ko-KR" altLang="en-US" dirty="0"/>
              <a:t>모델에서 식재료를 인식하지 못한다는 문제를 발견했고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수정을 거듭 한 후 최종적으로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식재료에 대한 표현을 개별적으로 생성하고 선호표현</a:t>
            </a:r>
            <a:r>
              <a:rPr lang="en-US" altLang="ko-KR" dirty="0"/>
              <a:t>, </a:t>
            </a:r>
            <a:r>
              <a:rPr lang="ko-KR" altLang="en-US" dirty="0"/>
              <a:t>비선호표현</a:t>
            </a:r>
            <a:r>
              <a:rPr lang="en-US" altLang="ko-KR" dirty="0"/>
              <a:t>, </a:t>
            </a:r>
            <a:r>
              <a:rPr lang="ko-KR" altLang="en-US" dirty="0" err="1"/>
              <a:t>알러지표현에</a:t>
            </a:r>
            <a:r>
              <a:rPr lang="ko-KR" altLang="en-US" dirty="0"/>
              <a:t> 대해 생성하니 </a:t>
            </a:r>
            <a:r>
              <a:rPr lang="en-US" altLang="ko-KR" dirty="0"/>
              <a:t>Bert </a:t>
            </a:r>
            <a:r>
              <a:rPr lang="ko-KR" altLang="en-US" dirty="0"/>
              <a:t>모델에서 인식을 잘하게 되었으며</a:t>
            </a:r>
            <a:endParaRPr lang="en-US" altLang="ko-KR" dirty="0"/>
          </a:p>
          <a:p>
            <a:r>
              <a:rPr lang="en-US" altLang="ko-KR" dirty="0"/>
              <a:t>0 </a:t>
            </a:r>
            <a:r>
              <a:rPr lang="ko-KR" altLang="en-US" dirty="0"/>
              <a:t>에서 식재료로 값이 변한 것을 볼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858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15-2.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토큰화 및 태그화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앞서 작업한 자료들은</a:t>
            </a:r>
            <a:r>
              <a:rPr lang="en-US" altLang="ko-KR" sz="12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sz="1200" b="0" dirty="0"/>
              <a:t>Tokenization.py (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토크나이제이션점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파이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를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사용하여 </a:t>
            </a:r>
            <a:r>
              <a:rPr lang="ko-KR" altLang="en-US" sz="1200" b="0" dirty="0" err="1"/>
              <a:t>토큰화한</a:t>
            </a:r>
            <a:r>
              <a:rPr lang="ko-KR" altLang="en-US" sz="1200" b="0" dirty="0"/>
              <a:t> 자료입니다</a:t>
            </a:r>
            <a:r>
              <a:rPr lang="en-US" altLang="ko-KR" sz="1200" b="0" dirty="0"/>
              <a:t>.</a:t>
            </a:r>
            <a:endParaRPr lang="en-US" altLang="ko-KR" sz="1200" b="1" dirty="0"/>
          </a:p>
          <a:p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24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15-2.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토큰화 및 태그화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3</a:t>
            </a:r>
          </a:p>
          <a:p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ko-KR" altLang="en-US" dirty="0"/>
              <a:t>크롤링한 질문 중에서도 저희 </a:t>
            </a:r>
            <a:r>
              <a:rPr lang="ko-KR" altLang="en-US" dirty="0" err="1"/>
              <a:t>챗봇을</a:t>
            </a:r>
            <a:r>
              <a:rPr lang="ko-KR" altLang="en-US" dirty="0"/>
              <a:t> 필요로 하는 유저들이 </a:t>
            </a:r>
            <a:r>
              <a:rPr lang="ko-KR" altLang="en-US" dirty="0" err="1"/>
              <a:t>쓸만한</a:t>
            </a:r>
            <a:r>
              <a:rPr lang="ko-KR" altLang="en-US" dirty="0"/>
              <a:t> 말뭉치 </a:t>
            </a:r>
            <a:r>
              <a:rPr lang="en-US" altLang="ko-KR" dirty="0"/>
              <a:t>1000</a:t>
            </a:r>
            <a:r>
              <a:rPr lang="ko-KR" altLang="en-US" dirty="0"/>
              <a:t>개를 확보하였고</a:t>
            </a:r>
            <a:r>
              <a:rPr lang="en-US" altLang="ko-KR" dirty="0"/>
              <a:t>, </a:t>
            </a:r>
            <a:r>
              <a:rPr lang="ko-KR" altLang="en-US" dirty="0"/>
              <a:t>이를 토대로 개체명을 선별하고 수정을 거듭하였습니다</a:t>
            </a:r>
            <a:r>
              <a:rPr lang="en-US" altLang="ko-KR" dirty="0"/>
              <a:t>. GPT API</a:t>
            </a:r>
            <a:r>
              <a:rPr lang="ko-KR" altLang="en-US" dirty="0"/>
              <a:t> 프롬프트를 사용하여 선별한 </a:t>
            </a:r>
            <a:r>
              <a:rPr lang="ko-KR" altLang="en-US" dirty="0" err="1"/>
              <a:t>개체명에대한</a:t>
            </a:r>
            <a:r>
              <a:rPr lang="ko-KR" altLang="en-US" dirty="0"/>
              <a:t> 예제를 주어 데이터 증식을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814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ko-KR" altLang="en-US" dirty="0"/>
              <a:t>파인 튜닝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결과적으로 봤을 때 데이터 수가 증가됨에 따라 결과 값이 좋아지는 것을 확인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결과 </a:t>
            </a:r>
            <a:r>
              <a:rPr lang="en-US" altLang="ko-KR" dirty="0"/>
              <a:t>&lt;SB&gt; Train </a:t>
            </a:r>
            <a:r>
              <a:rPr lang="ko-KR" altLang="en-US" dirty="0"/>
              <a:t>데이터에 </a:t>
            </a:r>
            <a:r>
              <a:rPr lang="en-US" altLang="ko-KR" dirty="0"/>
              <a:t>&lt;SB&gt;</a:t>
            </a:r>
            <a:r>
              <a:rPr lang="ko-KR" altLang="en-US" dirty="0"/>
              <a:t>꼬막은 없는 단어였지만 </a:t>
            </a:r>
            <a:r>
              <a:rPr lang="en-US" altLang="ko-KR" dirty="0"/>
              <a:t>, &lt;SB&gt; </a:t>
            </a:r>
            <a:r>
              <a:rPr lang="ko-KR" altLang="en-US" dirty="0"/>
              <a:t>모델 스스로 식재료로 인식을</a:t>
            </a:r>
            <a:r>
              <a:rPr lang="en-US" altLang="ko-KR" dirty="0"/>
              <a:t> 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53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17. </a:t>
            </a:r>
            <a:r>
              <a:rPr lang="ko-KR" altLang="en-US" dirty="0" err="1"/>
              <a:t>챗봇</a:t>
            </a:r>
            <a:r>
              <a:rPr lang="ko-KR" altLang="en-US" dirty="0"/>
              <a:t> 구현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60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685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28. </a:t>
            </a:r>
            <a:r>
              <a:rPr lang="ko-KR" altLang="en-US" dirty="0"/>
              <a:t>기대 효과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기대효과로는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/>
              <a:t>개인화된 서비스 제공</a:t>
            </a:r>
            <a:r>
              <a:rPr lang="en-US" altLang="ko-KR" dirty="0"/>
              <a:t>, </a:t>
            </a:r>
            <a:r>
              <a:rPr lang="ko-KR" altLang="en-US" dirty="0"/>
              <a:t>시장 조사 및 트렌드 분석을 통해 특정 고객 세그먼트를 </a:t>
            </a:r>
            <a:r>
              <a:rPr lang="ko-KR" altLang="en-US" dirty="0" err="1"/>
              <a:t>타겟하는데</a:t>
            </a:r>
            <a:r>
              <a:rPr lang="ko-KR" altLang="en-US" dirty="0"/>
              <a:t> 활용하여</a:t>
            </a:r>
            <a:r>
              <a:rPr lang="en-US" altLang="ko-KR" dirty="0"/>
              <a:t> </a:t>
            </a:r>
            <a:r>
              <a:rPr lang="ko-KR" altLang="en-US" dirty="0"/>
              <a:t>수익창출 과 </a:t>
            </a:r>
            <a:r>
              <a:rPr lang="en-US" altLang="ko-KR" dirty="0"/>
              <a:t>&lt;SB&gt; </a:t>
            </a:r>
            <a:r>
              <a:rPr lang="ko-KR" altLang="en-US" dirty="0"/>
              <a:t>마케팅 및 광고 타겟팅으로 이어 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AI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영양사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챗봇을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통한 식단 추천 기능은 사용자들이 건강한 식습관을 쉽게 형성하고 유지할 수 있도록 돕는 편리한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 서비스를 통해 사용자들은 실질적인 도움을 받게 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건강한 식습관을 향한 관심과 실천이 촉진되어 더 나은 건강한 삶을 살아갈 것으로 기대합니다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Söhne"/>
            </a:endParaRPr>
          </a:p>
          <a:p>
            <a:b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09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Söhne"/>
            </a:endParaRPr>
          </a:p>
          <a:p>
            <a:br>
              <a:rPr lang="en-US" altLang="ko-KR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94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29. </a:t>
            </a:r>
            <a:r>
              <a:rPr lang="ko-KR" altLang="en-US" dirty="0"/>
              <a:t>마무리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PPT </a:t>
            </a:r>
            <a:r>
              <a:rPr lang="ko-KR" altLang="en-US" dirty="0"/>
              <a:t>준비는 여기 까지 입니다</a:t>
            </a:r>
            <a:r>
              <a:rPr lang="en-US" altLang="ko-KR" dirty="0"/>
              <a:t>. </a:t>
            </a:r>
            <a:r>
              <a:rPr lang="ko-KR" altLang="en-US" dirty="0"/>
              <a:t>다음으로 코드 및 </a:t>
            </a:r>
            <a:r>
              <a:rPr lang="ko-KR" altLang="en-US" dirty="0" err="1"/>
              <a:t>챗봇</a:t>
            </a:r>
            <a:r>
              <a:rPr lang="ko-KR" altLang="en-US" dirty="0"/>
              <a:t> 시연이 있겠습니다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기획 의도</a:t>
            </a:r>
            <a:endParaRPr lang="en-US" altLang="ko-KR" dirty="0"/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2013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년부터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2022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년까지의 질병관리청 및 국민건강영양조사 자료에 따르면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건강행태 및 만성질환 추이에서 현대인들의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&lt;SB&gt;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신체활동 감소로 인한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비만율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상승세를 확인 하였고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식품군별 섭취량 및 과일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채소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섭취자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분율에서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&lt;SB&gt;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채소 및 곡류 섭취 감소 및 당류 섭취 상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승세가 나타났다는 것을 확인 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332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자료 조사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조사 결과에 따르면 </a:t>
            </a:r>
            <a:r>
              <a:rPr lang="en-US" altLang="ko-KR" dirty="0"/>
              <a:t>17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21</a:t>
            </a:r>
            <a:r>
              <a:rPr lang="ko-KR" altLang="en-US" dirty="0"/>
              <a:t>년 사이에 국내 </a:t>
            </a:r>
            <a:r>
              <a:rPr lang="ko-KR" altLang="en-US" dirty="0" err="1"/>
              <a:t>비만률과</a:t>
            </a:r>
            <a:r>
              <a:rPr lang="ko-KR" altLang="en-US" dirty="0"/>
              <a:t> 영양 결핍이 </a:t>
            </a:r>
            <a:r>
              <a:rPr lang="en-US" altLang="ko-KR" dirty="0"/>
              <a:t>&lt;</a:t>
            </a:r>
            <a:r>
              <a:rPr lang="ko-KR" altLang="en-US" dirty="0"/>
              <a:t>더블 </a:t>
            </a:r>
            <a:r>
              <a:rPr lang="en-US" altLang="ko-KR" dirty="0"/>
              <a:t>SB&gt; </a:t>
            </a:r>
            <a:r>
              <a:rPr lang="ko-KR" altLang="en-US" dirty="0"/>
              <a:t>두 배 이상 증가한 것으로 나타났습니다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/>
              <a:t>＇</a:t>
            </a:r>
            <a:r>
              <a:rPr lang="ko-KR" altLang="en-US" dirty="0"/>
              <a:t>비만</a:t>
            </a:r>
            <a:r>
              <a:rPr lang="en-US" altLang="ko-KR" dirty="0"/>
              <a:t>＇</a:t>
            </a:r>
            <a:r>
              <a:rPr lang="ko-KR" altLang="en-US" dirty="0"/>
              <a:t>과 </a:t>
            </a:r>
            <a:r>
              <a:rPr lang="en-US" altLang="ko-KR" dirty="0"/>
              <a:t>＇</a:t>
            </a:r>
            <a:r>
              <a:rPr lang="ko-KR" altLang="en-US" dirty="0"/>
              <a:t>영양 결핍</a:t>
            </a:r>
            <a:r>
              <a:rPr lang="en-US" altLang="ko-KR" dirty="0"/>
              <a:t>＇</a:t>
            </a:r>
            <a:r>
              <a:rPr lang="ko-KR" altLang="en-US" dirty="0"/>
              <a:t>이 동시에 심화하는 역설적인 상황으로</a:t>
            </a:r>
            <a:r>
              <a:rPr lang="en-US" altLang="ko-KR" dirty="0"/>
              <a:t>, </a:t>
            </a:r>
            <a:r>
              <a:rPr lang="ko-KR" altLang="en-US" dirty="0"/>
              <a:t>전문가들은 이를 주로 식습관과 외식</a:t>
            </a:r>
            <a:r>
              <a:rPr lang="en-US" altLang="ko-KR" dirty="0"/>
              <a:t>, </a:t>
            </a:r>
            <a:r>
              <a:rPr lang="ko-KR" altLang="en-US" dirty="0"/>
              <a:t>포장 및 배달 음식 섭취의 증가로 해석하고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대부분의 현대인이 육식이나 탄수화물 위주의 식단에 편중되어 있어 </a:t>
            </a:r>
            <a:r>
              <a:rPr lang="ko-KR" altLang="en-US" dirty="0" err="1"/>
              <a:t>식이섬유와</a:t>
            </a:r>
            <a:r>
              <a:rPr lang="ko-KR" altLang="en-US" dirty="0"/>
              <a:t> 비타민 등 미네랄 결핍이 크다는 지적이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야외 활동 감소</a:t>
            </a:r>
            <a:r>
              <a:rPr lang="en-US" altLang="ko-KR" dirty="0"/>
              <a:t> </a:t>
            </a:r>
            <a:r>
              <a:rPr lang="ko-KR" altLang="en-US" dirty="0"/>
              <a:t>및 자극적인 음식 선호</a:t>
            </a:r>
            <a:r>
              <a:rPr lang="en-US" altLang="ko-KR" dirty="0"/>
              <a:t>, </a:t>
            </a:r>
            <a:r>
              <a:rPr lang="ko-KR" altLang="en-US" dirty="0"/>
              <a:t>극단적인 다이어트 등이 특정 영양소의 결핍을 부추기며 </a:t>
            </a:r>
            <a:r>
              <a:rPr lang="en-US" altLang="ko-KR" dirty="0"/>
              <a:t>＇</a:t>
            </a:r>
            <a:r>
              <a:rPr lang="ko-KR" altLang="en-US" dirty="0"/>
              <a:t>배부른 영양실조</a:t>
            </a:r>
            <a:r>
              <a:rPr lang="en-US" altLang="ko-KR" dirty="0"/>
              <a:t>＇</a:t>
            </a:r>
            <a:r>
              <a:rPr lang="ko-KR" altLang="en-US" dirty="0"/>
              <a:t>를 유발합니다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뿐만 아니라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다이어트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채식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취향 등 각자의 이유로 식단이 천차만별한 현대 사회에서는 부족한 영양소도 사람마다 다르다는 점을 알게 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이로 인해 현대인들은 부족한 영양소를 채우기 위해 건강기능 식품을 찾게 되었고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이로 인해 건강기능식품 시장은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2016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년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3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5563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억원에서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2021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년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454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억원으로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52.8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퍼센트의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&lt;SB&gt;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가파른 상승세를 보이며 성장한 것을 확인하였습니다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부족한 영양소를 영양제로 채우다 오히려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&lt;SB&gt;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과다섭취로 인한 부작용을 초래한다는 조사 결과를 확인하였고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점을 토대로 대체 식품이 아닌 식재료를 통한 건강식단 및 식단에 대한 레시피 제공을 프로젝트의 목표로 삼았습니다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0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시장 조사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현재 식단 추천 및 관련 앱 분야에서의 시장 조사 및 수요 분석을 통해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다수의 기업들이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AI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활용한 식단 추천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및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레시피 안내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AI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영양사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그리고 식재료 추천 기능을 개발하고 도입하고 있음을 확인하였습니다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추세는 사용자들의 건강 관리에 대한 높은 수요와 함께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편리하고 개별화된 영양 정보를 얻기 위한 욕구에서 비롯된 것으로 보입니다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일부 기업들은 더 나아가 유명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유튜버와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인플루언서를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활용한 광고를 통해 해당 서비스를 홍보하며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&lt;SB&gt;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매출을 상승시키고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동향을 토대로 저희 팀은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AI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영양사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챗봇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서비스로 방향을 잡았고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이는 현 시장에서의 경쟁력을 높일 수 있는 기회를 제공할 것으로 기대됩니다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 월간 활성 사용자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(MAU)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&lt;SB&gt;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급격히 상승하는 시장 동향은 건강식단에 대한 관심 증가와 더불어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AI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기반 서비스에 대한 수요가 높아지고 있다는 시사점을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이는 우리가 추구하는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AI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영양사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챗봇이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더 많은 사용자에게 접해지고 긍정적인 피드백을 얻을 수 있는 좋은 전망을 제시하고 있다고 생각합니다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65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6-1. </a:t>
            </a:r>
            <a:r>
              <a:rPr lang="ko-KR" altLang="en-US" dirty="0"/>
              <a:t>수요 분석</a:t>
            </a:r>
            <a:r>
              <a:rPr lang="en-US" altLang="ko-KR" dirty="0"/>
              <a:t>1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네이버 지식인에서의 조사 결과에 따르면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Q&amp;A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카테고리에서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건강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’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에 관한 질문이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&lt;SB&gt;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‘3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백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4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182’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건으로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5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위를 기록했습니다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특히 건강 카테고리 안에서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'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식생활 및 식습관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’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과 관련된 질문이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&lt;SB&gt;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‘996,358’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건으로 높은 비중을 차지하고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이를 통해 현대인들이 건강에 대한 큰 관심을 가지고 있음을 확인할 수 있었습니다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더 나아가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건강에 대한 관심이 증가함에 따라 건강한 식단과 식습관에 대한 수요가 높아지고 있음을 보여주며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특히 건강 식단을 추천해 주는 기능에 대한 수요도 상당히 크다는 결과를 도출하였습니다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765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6-2. </a:t>
            </a:r>
            <a:r>
              <a:rPr lang="ko-KR" altLang="en-US" dirty="0"/>
              <a:t>수요 분석</a:t>
            </a:r>
            <a:r>
              <a:rPr lang="en-US" altLang="ko-KR" dirty="0"/>
              <a:t>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더불어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영상 플랫폼 중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순위인 유튜브에서도 주목할 만한 현상이 나타났습니다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집에서 직접 밥을 해먹거나 도시락을 싸는 컨텐츠가 높은 조회수를 기록하고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&lt;SB&gt;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이는 현대인들이 자가 요리 및 건강한 식단에 대한 관심이 높아지고 있음을 나타내며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온라인 플랫폼에서도 이러한 콘텐츠에 대한 수요가 증가하고 있음을 확인하였습니다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63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주제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앞서 소개한 조사 결과를 기반으로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 맞춤 건강식단을 추천해 주는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AI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영양사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챗봇을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구현하기로 결정하였습니다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채팅과 입맛을 결합한 것으로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간단한 대화와 맛있는 정보를 제공을 의미하는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ChatBites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더 나은 건강을 추구하는 현대인들에게 개별적이고 실질적인 도움을 제공하고자 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챗봇을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통한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AI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영양사 서비스는 사용자들이 편리하게 건강 식단에 참여하고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올바른 식습관을 형성할 수 있도록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돕는데 있어 효과적일 것으로 기대합니다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건강식단 추천으로 개선된 식단 환경과 더 나은 건강한 생활을 기대합니다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48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b="0" dirty="0"/>
              <a:t>문제요약</a:t>
            </a: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시중에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AI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영양사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챗봇의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기능들은 대부분 완제품이나 레시피를 추천하는 방식이었고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영양성분에 대한 정보 부족으로 사용자들이 불편함을 겪고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사용자의 선호 및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비선호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식재료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알레르기 정보가 고려되지 않았습니다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이러한 문제점을 해결하기 위해 사용자 기반 맞춤 식단 추천 및 영양성분 및 칼로리 정보 제공을 중점으로 하는 새로운 접근 방식을 채택하였습니다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r>
              <a:rPr lang="en-US" altLang="ko-KR" b="0" dirty="0"/>
              <a:t>2.</a:t>
            </a:r>
            <a:r>
              <a:rPr lang="ko-KR" altLang="en-US" b="0" dirty="0"/>
              <a:t>목적</a:t>
            </a:r>
            <a:endParaRPr lang="en-US" altLang="ko-KR" b="0" dirty="0"/>
          </a:p>
          <a:p>
            <a:r>
              <a:rPr lang="en-US" altLang="ko-KR" b="0" dirty="0"/>
              <a:t>- </a:t>
            </a:r>
            <a:r>
              <a:rPr lang="ko-KR" altLang="en-US" b="0" dirty="0"/>
              <a:t>균형 잡인 식단 제공</a:t>
            </a:r>
            <a:r>
              <a:rPr lang="en-US" altLang="ko-KR" b="0" dirty="0"/>
              <a:t>, </a:t>
            </a:r>
            <a:r>
              <a:rPr lang="ko-KR" altLang="en-US" b="0" dirty="0"/>
              <a:t>레시피 제공</a:t>
            </a:r>
            <a:r>
              <a:rPr lang="en-US" altLang="ko-KR" b="0" dirty="0"/>
              <a:t>, </a:t>
            </a:r>
            <a:r>
              <a:rPr lang="ko-KR" altLang="en-US" b="0" dirty="0"/>
              <a:t>요리에 필요한 재료 제공</a:t>
            </a:r>
            <a:r>
              <a:rPr lang="en-US" altLang="ko-KR" b="0" dirty="0"/>
              <a:t>, </a:t>
            </a:r>
            <a:r>
              <a:rPr lang="ko-KR" altLang="en-US" b="0" dirty="0"/>
              <a:t>외식보다는 균형 잡힌 </a:t>
            </a:r>
            <a:r>
              <a:rPr lang="ko-KR" altLang="en-US" b="0" dirty="0" err="1"/>
              <a:t>집밥을</a:t>
            </a:r>
            <a:r>
              <a:rPr lang="ko-KR" altLang="en-US" b="0" dirty="0"/>
              <a:t> 요리 할 수 있는 허들 낮추기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en-US" altLang="ko-KR" b="0" dirty="0"/>
              <a:t>3.</a:t>
            </a:r>
            <a:r>
              <a:rPr lang="ko-KR" altLang="en-US" b="0" dirty="0"/>
              <a:t>타겟</a:t>
            </a:r>
            <a:endParaRPr lang="en-US" altLang="ko-KR" b="0" dirty="0"/>
          </a:p>
          <a:p>
            <a:r>
              <a:rPr lang="en-US" altLang="ko-KR" b="0" dirty="0"/>
              <a:t>- </a:t>
            </a:r>
            <a:r>
              <a:rPr lang="ko-KR" altLang="en-US" b="0" dirty="0"/>
              <a:t>양불균형에 대한 염려없이 균형 잡힌 식단</a:t>
            </a:r>
            <a:r>
              <a:rPr lang="en-US" altLang="ko-KR" b="0" dirty="0"/>
              <a:t>, </a:t>
            </a:r>
            <a:r>
              <a:rPr lang="ko-KR" altLang="en-US" b="0" dirty="0" err="1"/>
              <a:t>집밥</a:t>
            </a:r>
            <a:r>
              <a:rPr lang="ko-KR" altLang="en-US" b="0" dirty="0"/>
              <a:t> 식단</a:t>
            </a:r>
            <a:r>
              <a:rPr lang="en-US" altLang="ko-KR" b="0" dirty="0"/>
              <a:t> </a:t>
            </a:r>
            <a:r>
              <a:rPr lang="ko-KR" altLang="en-US" b="0" dirty="0"/>
              <a:t>레시피가 필요한 가구들</a:t>
            </a:r>
            <a:r>
              <a:rPr lang="en-US" altLang="ko-KR" b="0" dirty="0"/>
              <a:t>, </a:t>
            </a:r>
            <a:r>
              <a:rPr lang="en-US" altLang="ko-KR" sz="1200" b="0" dirty="0">
                <a:solidFill>
                  <a:srgbClr val="202124"/>
                </a:solidFill>
                <a:latin typeface="+mj-lt"/>
                <a:ea typeface="inherit"/>
              </a:rPr>
              <a:t>1</a:t>
            </a:r>
            <a:r>
              <a:rPr lang="ko-KR" altLang="en-US" sz="1200" b="0" dirty="0">
                <a:solidFill>
                  <a:srgbClr val="202124"/>
                </a:solidFill>
                <a:latin typeface="+mj-lt"/>
                <a:ea typeface="inherit"/>
              </a:rPr>
              <a:t>인</a:t>
            </a:r>
            <a:r>
              <a:rPr lang="en-US" altLang="ko-KR" sz="1200" b="0" dirty="0">
                <a:solidFill>
                  <a:srgbClr val="202124"/>
                </a:solidFill>
                <a:latin typeface="+mj-lt"/>
                <a:ea typeface="inherit"/>
              </a:rPr>
              <a:t> or 2</a:t>
            </a:r>
            <a:r>
              <a:rPr lang="ko-KR" altLang="en-US" sz="1200" b="0" dirty="0">
                <a:solidFill>
                  <a:srgbClr val="202124"/>
                </a:solidFill>
                <a:latin typeface="+mj-lt"/>
                <a:ea typeface="inherit"/>
              </a:rPr>
              <a:t>인 가구</a:t>
            </a:r>
            <a:endParaRPr lang="en-US" altLang="ko-KR" sz="1200" b="0" dirty="0">
              <a:solidFill>
                <a:srgbClr val="202124"/>
              </a:solidFill>
              <a:latin typeface="+mj-lt"/>
              <a:ea typeface="inherit"/>
            </a:endParaRPr>
          </a:p>
          <a:p>
            <a:r>
              <a:rPr lang="en-US" altLang="ko-KR" b="0" dirty="0"/>
              <a:t>	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0B34C-5DAD-4E80-B48C-6C0BC67569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42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13B63-B813-48DA-9891-4CE0EDA6C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CDD4FF-D94C-48D9-B179-E93D7715B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9FB1D-F71E-468E-A5A1-2310E7AB5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D3B37E-886E-43A8-85C9-5206B386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7B184-50FB-47D1-9DDC-7A63F55F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8EDA8-57D4-4D01-A4C7-CA2B02AD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28D271-724D-4E19-B9B7-DC9D1A2D8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3B774-47C3-45BE-924E-7D9432C5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A4346-2E4E-4F68-B38D-5157CA5F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ABF00-DED5-4819-BCAB-D9706C51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3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882C4C-1EAC-4E3C-83C1-702EE8299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751913-9C8C-43A5-AFEE-6D99ED990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A6E17-6159-4E49-AD51-7176C098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2DD52-97C9-4E63-87CA-CE292712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9754F-04D1-4D32-8AAC-F7B150B3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0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E9528-9A12-4BFE-8A41-5E0774A9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3CAB0-2B30-43A2-A0D2-6779930A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8413B-CEFE-4FED-BC31-1C37963A6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C079A5-57A5-4D8D-96AF-B5135A03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9507E-07FC-4116-BBEA-D58B1F13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7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B2B34-6F3F-409C-A0D1-E252F8DD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8D5C40-D0D6-403E-B4AA-64BC54450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59B65-72DF-4551-83D5-EB1CF921F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43F97-D47F-4277-BD1E-F35AAEA9A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4C7FCB-D658-4BC5-98A8-D127EAC1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42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F9643-2530-46DA-A972-E53062AA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7575A-81F4-4A30-A0A6-AB0874D4F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9330B1-6FB6-4118-A01F-40EAF213F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5D4238-CF2C-41A0-B905-ECAB2ED4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B02747-94B3-4C2C-9A89-B3E06CC18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B63A5B-C196-4E7A-9A94-18EA8401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1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8EA5C-CA47-4067-B7F2-FFE8E42A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4F33A-B7DB-4B3D-90A8-F8DFDAE75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8CF3F5-9E40-4D9A-97F8-53807AC0C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E7F8D2-A2A2-4FA8-B70F-82401A8B6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726DB5-7106-4D7B-8179-6C2709D1A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F6357D-2617-48E7-9B90-D4FDA836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83114F-E96B-426C-9EAE-EE23B2A8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B40A40-325A-48B7-B11F-07E2A991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62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EBD65-BF6B-4D1E-8251-9663DB7E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270340-F437-45A1-9497-1F0597BA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F37F2F-4B0A-40DB-8735-16E5877C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A370F9-4D1D-484E-A524-C3C06771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9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0F7656-0A18-473C-9F94-6C06FD06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DE1876-82A5-4AA8-95C7-34A14588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7D8E3E-871E-4BC0-AFBE-77E5D4CC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2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F00DB-7944-45A4-98A4-B17C09AF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B6540-B54D-4CB2-9B30-055522AB7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77C4BF-0533-42DC-B170-02FEFBF7C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46DF61-E491-48C8-81F4-3832D7F48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BBB774-1915-49F5-B48D-BF0C8BA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066AF-7028-4992-B512-32C192E0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98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0FF5E-EF00-482B-8ED3-6F467F60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A73964-C1A2-454F-8A3C-42144F75C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736C96-1AAC-4BE2-9107-9DB394600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4FDDC4-6E17-4E4B-8A3F-B26C053C0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4E0F4-B3F2-4D01-9A9D-9016F1954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CFB32F-2516-45CF-A345-A63A5F6F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293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CB53B8-9FD0-4434-A074-ABC7DD88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34A23-E3D6-4BC7-9B0E-BB315304A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5A9AD6-0E47-48E0-8A3F-0B2A67ABF7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7FACF-1787-411D-9A9F-0A2A10160C0E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3A883A-5486-44C9-8F6C-4F28733CF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69FC2A-46D6-4A9D-AD85-E510B926D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68EB6-003F-4DD5-B78C-EC3E2EC2C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10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3.JPG"/><Relationship Id="rId7" Type="http://schemas.openxmlformats.org/officeDocument/2006/relationships/image" Target="../media/image4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90.png"/><Relationship Id="rId5" Type="http://schemas.openxmlformats.org/officeDocument/2006/relationships/image" Target="../media/image85.JPG"/><Relationship Id="rId10" Type="http://schemas.openxmlformats.org/officeDocument/2006/relationships/image" Target="../media/image89.png"/><Relationship Id="rId4" Type="http://schemas.openxmlformats.org/officeDocument/2006/relationships/image" Target="../media/image84.JPG"/><Relationship Id="rId9" Type="http://schemas.openxmlformats.org/officeDocument/2006/relationships/image" Target="../media/image8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4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10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G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9.JPG"/><Relationship Id="rId9" Type="http://schemas.openxmlformats.org/officeDocument/2006/relationships/image" Target="../media/image1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1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5" Type="http://schemas.openxmlformats.org/officeDocument/2006/relationships/image" Target="../media/image33.pn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5.JPG"/><Relationship Id="rId3" Type="http://schemas.openxmlformats.org/officeDocument/2006/relationships/image" Target="../media/image4.png"/><Relationship Id="rId7" Type="http://schemas.openxmlformats.org/officeDocument/2006/relationships/image" Target="../media/image40.JP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png"/><Relationship Id="rId14" Type="http://schemas.openxmlformats.org/officeDocument/2006/relationships/image" Target="../media/image4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50.JP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11" Type="http://schemas.openxmlformats.org/officeDocument/2006/relationships/image" Target="../media/image54.JPG"/><Relationship Id="rId5" Type="http://schemas.openxmlformats.org/officeDocument/2006/relationships/image" Target="../media/image48.JPG"/><Relationship Id="rId10" Type="http://schemas.openxmlformats.org/officeDocument/2006/relationships/image" Target="../media/image53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4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D9B915AB-D145-4ADA-BA20-35675523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29" y="4736"/>
            <a:ext cx="9593671" cy="685799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59A25B-5036-4BC3-A8E3-7D353B8DC14E}"/>
              </a:ext>
            </a:extLst>
          </p:cNvPr>
          <p:cNvSpPr/>
          <p:nvPr/>
        </p:nvSpPr>
        <p:spPr>
          <a:xfrm>
            <a:off x="894521" y="0"/>
            <a:ext cx="37737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2D00382-7DE8-49E3-A84F-8A8C485D7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1" y="2893145"/>
            <a:ext cx="3052808" cy="2808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89416A-7FE5-442E-95E0-42CD5591F6A7}"/>
              </a:ext>
            </a:extLst>
          </p:cNvPr>
          <p:cNvSpPr txBox="1"/>
          <p:nvPr/>
        </p:nvSpPr>
        <p:spPr>
          <a:xfrm>
            <a:off x="741959" y="772818"/>
            <a:ext cx="377371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음식 초보의 건강식단 만들기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      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도우미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AI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영양사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75EE5-6390-4EB7-B1CB-C08EF088A34F}"/>
              </a:ext>
            </a:extLst>
          </p:cNvPr>
          <p:cNvSpPr txBox="1"/>
          <p:nvPr/>
        </p:nvSpPr>
        <p:spPr>
          <a:xfrm>
            <a:off x="661891" y="6093837"/>
            <a:ext cx="3188581" cy="37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팀원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김신미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이민지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전유빈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황인서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D15A7D-093D-4613-9F81-A0977C7F2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90" y="1332994"/>
            <a:ext cx="590550" cy="5905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230ECA9-32B9-4CA4-8D2A-9EC393F968EF}"/>
              </a:ext>
            </a:extLst>
          </p:cNvPr>
          <p:cNvSpPr txBox="1"/>
          <p:nvPr/>
        </p:nvSpPr>
        <p:spPr>
          <a:xfrm>
            <a:off x="129209" y="1498525"/>
            <a:ext cx="4293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6"/>
                </a:solidFill>
              </a:rPr>
              <a:t> </a:t>
            </a:r>
            <a:r>
              <a:rPr lang="en-US" altLang="ko-KR" sz="6600" b="1" dirty="0" err="1">
                <a:solidFill>
                  <a:schemeClr val="accent6"/>
                </a:solidFill>
              </a:rPr>
              <a:t>ChatBites</a:t>
            </a:r>
            <a:endParaRPr lang="en-US" altLang="ko-KR" sz="6600" b="1" dirty="0">
              <a:solidFill>
                <a:schemeClr val="accent6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6E580-7DCB-4326-93B9-440C60B75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8" y="2154394"/>
            <a:ext cx="474881" cy="47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51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5BDFA2-C566-AAB2-CFE9-02AAE2EA27C2}"/>
              </a:ext>
            </a:extLst>
          </p:cNvPr>
          <p:cNvSpPr/>
          <p:nvPr/>
        </p:nvSpPr>
        <p:spPr>
          <a:xfrm>
            <a:off x="345746" y="2028563"/>
            <a:ext cx="2627593" cy="3886199"/>
          </a:xfrm>
          <a:custGeom>
            <a:avLst/>
            <a:gdLst>
              <a:gd name="connsiteX0" fmla="*/ 0 w 2627593"/>
              <a:gd name="connsiteY0" fmla="*/ 0 h 3886199"/>
              <a:gd name="connsiteX1" fmla="*/ 525519 w 2627593"/>
              <a:gd name="connsiteY1" fmla="*/ 0 h 3886199"/>
              <a:gd name="connsiteX2" fmla="*/ 1024761 w 2627593"/>
              <a:gd name="connsiteY2" fmla="*/ 0 h 3886199"/>
              <a:gd name="connsiteX3" fmla="*/ 1497728 w 2627593"/>
              <a:gd name="connsiteY3" fmla="*/ 0 h 3886199"/>
              <a:gd name="connsiteX4" fmla="*/ 2049523 w 2627593"/>
              <a:gd name="connsiteY4" fmla="*/ 0 h 3886199"/>
              <a:gd name="connsiteX5" fmla="*/ 2627593 w 2627593"/>
              <a:gd name="connsiteY5" fmla="*/ 0 h 3886199"/>
              <a:gd name="connsiteX6" fmla="*/ 2627593 w 2627593"/>
              <a:gd name="connsiteY6" fmla="*/ 594033 h 3886199"/>
              <a:gd name="connsiteX7" fmla="*/ 2627593 w 2627593"/>
              <a:gd name="connsiteY7" fmla="*/ 1032619 h 3886199"/>
              <a:gd name="connsiteX8" fmla="*/ 2627593 w 2627593"/>
              <a:gd name="connsiteY8" fmla="*/ 1471204 h 3886199"/>
              <a:gd name="connsiteX9" fmla="*/ 2627593 w 2627593"/>
              <a:gd name="connsiteY9" fmla="*/ 1948651 h 3886199"/>
              <a:gd name="connsiteX10" fmla="*/ 2627593 w 2627593"/>
              <a:gd name="connsiteY10" fmla="*/ 2464961 h 3886199"/>
              <a:gd name="connsiteX11" fmla="*/ 2627593 w 2627593"/>
              <a:gd name="connsiteY11" fmla="*/ 2942408 h 3886199"/>
              <a:gd name="connsiteX12" fmla="*/ 2627593 w 2627593"/>
              <a:gd name="connsiteY12" fmla="*/ 3886199 h 3886199"/>
              <a:gd name="connsiteX13" fmla="*/ 2180902 w 2627593"/>
              <a:gd name="connsiteY13" fmla="*/ 3886199 h 3886199"/>
              <a:gd name="connsiteX14" fmla="*/ 1734211 w 2627593"/>
              <a:gd name="connsiteY14" fmla="*/ 3886199 h 3886199"/>
              <a:gd name="connsiteX15" fmla="*/ 1182417 w 2627593"/>
              <a:gd name="connsiteY15" fmla="*/ 3886199 h 3886199"/>
              <a:gd name="connsiteX16" fmla="*/ 656898 w 2627593"/>
              <a:gd name="connsiteY16" fmla="*/ 3886199 h 3886199"/>
              <a:gd name="connsiteX17" fmla="*/ 0 w 2627593"/>
              <a:gd name="connsiteY17" fmla="*/ 3886199 h 3886199"/>
              <a:gd name="connsiteX18" fmla="*/ 0 w 2627593"/>
              <a:gd name="connsiteY18" fmla="*/ 3408752 h 3886199"/>
              <a:gd name="connsiteX19" fmla="*/ 0 w 2627593"/>
              <a:gd name="connsiteY19" fmla="*/ 2853580 h 3886199"/>
              <a:gd name="connsiteX20" fmla="*/ 0 w 2627593"/>
              <a:gd name="connsiteY20" fmla="*/ 2259547 h 3886199"/>
              <a:gd name="connsiteX21" fmla="*/ 0 w 2627593"/>
              <a:gd name="connsiteY21" fmla="*/ 1820962 h 3886199"/>
              <a:gd name="connsiteX22" fmla="*/ 0 w 2627593"/>
              <a:gd name="connsiteY22" fmla="*/ 1343515 h 3886199"/>
              <a:gd name="connsiteX23" fmla="*/ 0 w 2627593"/>
              <a:gd name="connsiteY23" fmla="*/ 866067 h 3886199"/>
              <a:gd name="connsiteX24" fmla="*/ 0 w 2627593"/>
              <a:gd name="connsiteY24" fmla="*/ 0 h 388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27593" h="3886199" extrusionOk="0">
                <a:moveTo>
                  <a:pt x="0" y="0"/>
                </a:moveTo>
                <a:cubicBezTo>
                  <a:pt x="141078" y="-54795"/>
                  <a:pt x="267831" y="15361"/>
                  <a:pt x="525519" y="0"/>
                </a:cubicBezTo>
                <a:cubicBezTo>
                  <a:pt x="783207" y="-15361"/>
                  <a:pt x="836593" y="44619"/>
                  <a:pt x="1024761" y="0"/>
                </a:cubicBezTo>
                <a:cubicBezTo>
                  <a:pt x="1212929" y="-44619"/>
                  <a:pt x="1391433" y="37885"/>
                  <a:pt x="1497728" y="0"/>
                </a:cubicBezTo>
                <a:cubicBezTo>
                  <a:pt x="1604023" y="-37885"/>
                  <a:pt x="1865160" y="23088"/>
                  <a:pt x="2049523" y="0"/>
                </a:cubicBezTo>
                <a:cubicBezTo>
                  <a:pt x="2233887" y="-23088"/>
                  <a:pt x="2405093" y="24751"/>
                  <a:pt x="2627593" y="0"/>
                </a:cubicBezTo>
                <a:cubicBezTo>
                  <a:pt x="2696546" y="189415"/>
                  <a:pt x="2597803" y="379017"/>
                  <a:pt x="2627593" y="594033"/>
                </a:cubicBezTo>
                <a:cubicBezTo>
                  <a:pt x="2657383" y="809049"/>
                  <a:pt x="2612518" y="879938"/>
                  <a:pt x="2627593" y="1032619"/>
                </a:cubicBezTo>
                <a:cubicBezTo>
                  <a:pt x="2642668" y="1185300"/>
                  <a:pt x="2591943" y="1255595"/>
                  <a:pt x="2627593" y="1471204"/>
                </a:cubicBezTo>
                <a:cubicBezTo>
                  <a:pt x="2663243" y="1686814"/>
                  <a:pt x="2614756" y="1844316"/>
                  <a:pt x="2627593" y="1948651"/>
                </a:cubicBezTo>
                <a:cubicBezTo>
                  <a:pt x="2640430" y="2052986"/>
                  <a:pt x="2591349" y="2306613"/>
                  <a:pt x="2627593" y="2464961"/>
                </a:cubicBezTo>
                <a:cubicBezTo>
                  <a:pt x="2663837" y="2623309"/>
                  <a:pt x="2590460" y="2800212"/>
                  <a:pt x="2627593" y="2942408"/>
                </a:cubicBezTo>
                <a:cubicBezTo>
                  <a:pt x="2664726" y="3084604"/>
                  <a:pt x="2613243" y="3432812"/>
                  <a:pt x="2627593" y="3886199"/>
                </a:cubicBezTo>
                <a:cubicBezTo>
                  <a:pt x="2501125" y="3928901"/>
                  <a:pt x="2288053" y="3854190"/>
                  <a:pt x="2180902" y="3886199"/>
                </a:cubicBezTo>
                <a:cubicBezTo>
                  <a:pt x="2073751" y="3918208"/>
                  <a:pt x="1857433" y="3853080"/>
                  <a:pt x="1734211" y="3886199"/>
                </a:cubicBezTo>
                <a:cubicBezTo>
                  <a:pt x="1610989" y="3919318"/>
                  <a:pt x="1298268" y="3841400"/>
                  <a:pt x="1182417" y="3886199"/>
                </a:cubicBezTo>
                <a:cubicBezTo>
                  <a:pt x="1066566" y="3930998"/>
                  <a:pt x="862734" y="3858607"/>
                  <a:pt x="656898" y="3886199"/>
                </a:cubicBezTo>
                <a:cubicBezTo>
                  <a:pt x="451062" y="3913791"/>
                  <a:pt x="250531" y="3839302"/>
                  <a:pt x="0" y="3886199"/>
                </a:cubicBezTo>
                <a:cubicBezTo>
                  <a:pt x="-46988" y="3736903"/>
                  <a:pt x="27321" y="3569659"/>
                  <a:pt x="0" y="3408752"/>
                </a:cubicBezTo>
                <a:cubicBezTo>
                  <a:pt x="-27321" y="3247845"/>
                  <a:pt x="40135" y="3111770"/>
                  <a:pt x="0" y="2853580"/>
                </a:cubicBezTo>
                <a:cubicBezTo>
                  <a:pt x="-40135" y="2595390"/>
                  <a:pt x="34033" y="2414059"/>
                  <a:pt x="0" y="2259547"/>
                </a:cubicBezTo>
                <a:cubicBezTo>
                  <a:pt x="-34033" y="2105035"/>
                  <a:pt x="20622" y="1925477"/>
                  <a:pt x="0" y="1820962"/>
                </a:cubicBezTo>
                <a:cubicBezTo>
                  <a:pt x="-20622" y="1716448"/>
                  <a:pt x="34436" y="1572374"/>
                  <a:pt x="0" y="1343515"/>
                </a:cubicBezTo>
                <a:cubicBezTo>
                  <a:pt x="-34436" y="1114656"/>
                  <a:pt x="25418" y="1045054"/>
                  <a:pt x="0" y="866067"/>
                </a:cubicBezTo>
                <a:cubicBezTo>
                  <a:pt x="-25418" y="687080"/>
                  <a:pt x="38731" y="31088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804221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1A265CE7-2F52-4855-AB23-AA21C7711EB7}"/>
              </a:ext>
            </a:extLst>
          </p:cNvPr>
          <p:cNvSpPr/>
          <p:nvPr/>
        </p:nvSpPr>
        <p:spPr>
          <a:xfrm>
            <a:off x="673224" y="656510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개발 환경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3342F1-BED2-4B71-83E2-957B76697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82" y="2581595"/>
            <a:ext cx="730818" cy="9389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89321E-8D35-4672-A9E2-604782CAF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96" y="4030004"/>
            <a:ext cx="1787899" cy="6491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496C50A-841E-40EC-AEAA-644585A0E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06" y="2488256"/>
            <a:ext cx="1541979" cy="100395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76FFDE5-C83D-4F6E-8988-1D03B4EDC6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9" y="3614579"/>
            <a:ext cx="1963083" cy="120805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8E54293-8D82-4A4E-A896-4478BB30E7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306" y="3202140"/>
            <a:ext cx="1859405" cy="123960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D37EAAC-E126-4CAC-9FE5-42817A618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4" y="2675547"/>
            <a:ext cx="1376437" cy="56469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3C01424-6FF9-417A-B432-2479703C0069}"/>
              </a:ext>
            </a:extLst>
          </p:cNvPr>
          <p:cNvSpPr txBox="1"/>
          <p:nvPr/>
        </p:nvSpPr>
        <p:spPr>
          <a:xfrm>
            <a:off x="1145651" y="5130884"/>
            <a:ext cx="1104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언어 모델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EC526D-0B89-49DC-A9DA-F04DA84F0361}"/>
              </a:ext>
            </a:extLst>
          </p:cNvPr>
          <p:cNvSpPr txBox="1"/>
          <p:nvPr/>
        </p:nvSpPr>
        <p:spPr>
          <a:xfrm>
            <a:off x="3927306" y="5130884"/>
            <a:ext cx="1563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웹 프레임워크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9D44CB-6CF8-414B-BC70-6AA014A66367}"/>
              </a:ext>
            </a:extLst>
          </p:cNvPr>
          <p:cNvSpPr txBox="1"/>
          <p:nvPr/>
        </p:nvSpPr>
        <p:spPr>
          <a:xfrm>
            <a:off x="10213421" y="5115640"/>
            <a:ext cx="6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소통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0A88C1-72CF-4963-BE49-F260AC834E2E}"/>
              </a:ext>
            </a:extLst>
          </p:cNvPr>
          <p:cNvSpPr txBox="1"/>
          <p:nvPr/>
        </p:nvSpPr>
        <p:spPr>
          <a:xfrm>
            <a:off x="7100143" y="5130884"/>
            <a:ext cx="1104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개발 환경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204FEED-F458-4844-8AB7-247E81C058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20" y="4020671"/>
            <a:ext cx="590451" cy="5881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40AB6E-0409-8561-2B94-B35331309A6D}"/>
              </a:ext>
            </a:extLst>
          </p:cNvPr>
          <p:cNvSpPr/>
          <p:nvPr/>
        </p:nvSpPr>
        <p:spPr>
          <a:xfrm>
            <a:off x="3304187" y="2028563"/>
            <a:ext cx="2627593" cy="3886199"/>
          </a:xfrm>
          <a:custGeom>
            <a:avLst/>
            <a:gdLst>
              <a:gd name="connsiteX0" fmla="*/ 0 w 2627593"/>
              <a:gd name="connsiteY0" fmla="*/ 0 h 3886199"/>
              <a:gd name="connsiteX1" fmla="*/ 446691 w 2627593"/>
              <a:gd name="connsiteY1" fmla="*/ 0 h 3886199"/>
              <a:gd name="connsiteX2" fmla="*/ 972209 w 2627593"/>
              <a:gd name="connsiteY2" fmla="*/ 0 h 3886199"/>
              <a:gd name="connsiteX3" fmla="*/ 1550280 w 2627593"/>
              <a:gd name="connsiteY3" fmla="*/ 0 h 3886199"/>
              <a:gd name="connsiteX4" fmla="*/ 2128350 w 2627593"/>
              <a:gd name="connsiteY4" fmla="*/ 0 h 3886199"/>
              <a:gd name="connsiteX5" fmla="*/ 2627593 w 2627593"/>
              <a:gd name="connsiteY5" fmla="*/ 0 h 3886199"/>
              <a:gd name="connsiteX6" fmla="*/ 2627593 w 2627593"/>
              <a:gd name="connsiteY6" fmla="*/ 477447 h 3886199"/>
              <a:gd name="connsiteX7" fmla="*/ 2627593 w 2627593"/>
              <a:gd name="connsiteY7" fmla="*/ 1110343 h 3886199"/>
              <a:gd name="connsiteX8" fmla="*/ 2627593 w 2627593"/>
              <a:gd name="connsiteY8" fmla="*/ 1587790 h 3886199"/>
              <a:gd name="connsiteX9" fmla="*/ 2627593 w 2627593"/>
              <a:gd name="connsiteY9" fmla="*/ 2065237 h 3886199"/>
              <a:gd name="connsiteX10" fmla="*/ 2627593 w 2627593"/>
              <a:gd name="connsiteY10" fmla="*/ 2620408 h 3886199"/>
              <a:gd name="connsiteX11" fmla="*/ 2627593 w 2627593"/>
              <a:gd name="connsiteY11" fmla="*/ 3214442 h 3886199"/>
              <a:gd name="connsiteX12" fmla="*/ 2627593 w 2627593"/>
              <a:gd name="connsiteY12" fmla="*/ 3886199 h 3886199"/>
              <a:gd name="connsiteX13" fmla="*/ 2075798 w 2627593"/>
              <a:gd name="connsiteY13" fmla="*/ 3886199 h 3886199"/>
              <a:gd name="connsiteX14" fmla="*/ 1497728 w 2627593"/>
              <a:gd name="connsiteY14" fmla="*/ 3886199 h 3886199"/>
              <a:gd name="connsiteX15" fmla="*/ 1024761 w 2627593"/>
              <a:gd name="connsiteY15" fmla="*/ 3886199 h 3886199"/>
              <a:gd name="connsiteX16" fmla="*/ 499243 w 2627593"/>
              <a:gd name="connsiteY16" fmla="*/ 3886199 h 3886199"/>
              <a:gd name="connsiteX17" fmla="*/ 0 w 2627593"/>
              <a:gd name="connsiteY17" fmla="*/ 3886199 h 3886199"/>
              <a:gd name="connsiteX18" fmla="*/ 0 w 2627593"/>
              <a:gd name="connsiteY18" fmla="*/ 3292166 h 3886199"/>
              <a:gd name="connsiteX19" fmla="*/ 0 w 2627593"/>
              <a:gd name="connsiteY19" fmla="*/ 2736994 h 3886199"/>
              <a:gd name="connsiteX20" fmla="*/ 0 w 2627593"/>
              <a:gd name="connsiteY20" fmla="*/ 2104099 h 3886199"/>
              <a:gd name="connsiteX21" fmla="*/ 0 w 2627593"/>
              <a:gd name="connsiteY21" fmla="*/ 1665514 h 3886199"/>
              <a:gd name="connsiteX22" fmla="*/ 0 w 2627593"/>
              <a:gd name="connsiteY22" fmla="*/ 1149205 h 3886199"/>
              <a:gd name="connsiteX23" fmla="*/ 0 w 2627593"/>
              <a:gd name="connsiteY23" fmla="*/ 555171 h 3886199"/>
              <a:gd name="connsiteX24" fmla="*/ 0 w 2627593"/>
              <a:gd name="connsiteY24" fmla="*/ 0 h 388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27593" h="3886199" extrusionOk="0">
                <a:moveTo>
                  <a:pt x="0" y="0"/>
                </a:moveTo>
                <a:cubicBezTo>
                  <a:pt x="181729" y="-41122"/>
                  <a:pt x="228907" y="53489"/>
                  <a:pt x="446691" y="0"/>
                </a:cubicBezTo>
                <a:cubicBezTo>
                  <a:pt x="664475" y="-53489"/>
                  <a:pt x="785469" y="51478"/>
                  <a:pt x="972209" y="0"/>
                </a:cubicBezTo>
                <a:cubicBezTo>
                  <a:pt x="1158949" y="-51478"/>
                  <a:pt x="1347967" y="29312"/>
                  <a:pt x="1550280" y="0"/>
                </a:cubicBezTo>
                <a:cubicBezTo>
                  <a:pt x="1752593" y="-29312"/>
                  <a:pt x="1900639" y="36276"/>
                  <a:pt x="2128350" y="0"/>
                </a:cubicBezTo>
                <a:cubicBezTo>
                  <a:pt x="2356061" y="-36276"/>
                  <a:pt x="2492679" y="51216"/>
                  <a:pt x="2627593" y="0"/>
                </a:cubicBezTo>
                <a:cubicBezTo>
                  <a:pt x="2670458" y="198710"/>
                  <a:pt x="2624712" y="253411"/>
                  <a:pt x="2627593" y="477447"/>
                </a:cubicBezTo>
                <a:cubicBezTo>
                  <a:pt x="2630474" y="701483"/>
                  <a:pt x="2564042" y="793950"/>
                  <a:pt x="2627593" y="1110343"/>
                </a:cubicBezTo>
                <a:cubicBezTo>
                  <a:pt x="2691144" y="1426736"/>
                  <a:pt x="2594113" y="1437589"/>
                  <a:pt x="2627593" y="1587790"/>
                </a:cubicBezTo>
                <a:cubicBezTo>
                  <a:pt x="2661073" y="1737991"/>
                  <a:pt x="2592781" y="1945491"/>
                  <a:pt x="2627593" y="2065237"/>
                </a:cubicBezTo>
                <a:cubicBezTo>
                  <a:pt x="2662405" y="2184983"/>
                  <a:pt x="2623668" y="2502249"/>
                  <a:pt x="2627593" y="2620408"/>
                </a:cubicBezTo>
                <a:cubicBezTo>
                  <a:pt x="2631518" y="2738567"/>
                  <a:pt x="2557182" y="3067834"/>
                  <a:pt x="2627593" y="3214442"/>
                </a:cubicBezTo>
                <a:cubicBezTo>
                  <a:pt x="2698004" y="3361050"/>
                  <a:pt x="2617455" y="3582258"/>
                  <a:pt x="2627593" y="3886199"/>
                </a:cubicBezTo>
                <a:cubicBezTo>
                  <a:pt x="2433584" y="3946036"/>
                  <a:pt x="2247794" y="3848027"/>
                  <a:pt x="2075798" y="3886199"/>
                </a:cubicBezTo>
                <a:cubicBezTo>
                  <a:pt x="1903802" y="3924371"/>
                  <a:pt x="1625797" y="3826902"/>
                  <a:pt x="1497728" y="3886199"/>
                </a:cubicBezTo>
                <a:cubicBezTo>
                  <a:pt x="1369659" y="3945496"/>
                  <a:pt x="1168087" y="3881259"/>
                  <a:pt x="1024761" y="3886199"/>
                </a:cubicBezTo>
                <a:cubicBezTo>
                  <a:pt x="881435" y="3891139"/>
                  <a:pt x="725951" y="3838288"/>
                  <a:pt x="499243" y="3886199"/>
                </a:cubicBezTo>
                <a:cubicBezTo>
                  <a:pt x="272535" y="3934110"/>
                  <a:pt x="146410" y="3844013"/>
                  <a:pt x="0" y="3886199"/>
                </a:cubicBezTo>
                <a:cubicBezTo>
                  <a:pt x="-23756" y="3767200"/>
                  <a:pt x="17609" y="3431317"/>
                  <a:pt x="0" y="3292166"/>
                </a:cubicBezTo>
                <a:cubicBezTo>
                  <a:pt x="-17609" y="3153015"/>
                  <a:pt x="11547" y="2888027"/>
                  <a:pt x="0" y="2736994"/>
                </a:cubicBezTo>
                <a:cubicBezTo>
                  <a:pt x="-11547" y="2585961"/>
                  <a:pt x="3132" y="2374081"/>
                  <a:pt x="0" y="2104099"/>
                </a:cubicBezTo>
                <a:cubicBezTo>
                  <a:pt x="-3132" y="1834117"/>
                  <a:pt x="125" y="1816507"/>
                  <a:pt x="0" y="1665514"/>
                </a:cubicBezTo>
                <a:cubicBezTo>
                  <a:pt x="-125" y="1514521"/>
                  <a:pt x="44233" y="1347209"/>
                  <a:pt x="0" y="1149205"/>
                </a:cubicBezTo>
                <a:cubicBezTo>
                  <a:pt x="-44233" y="951201"/>
                  <a:pt x="54126" y="769831"/>
                  <a:pt x="0" y="555171"/>
                </a:cubicBezTo>
                <a:cubicBezTo>
                  <a:pt x="-54126" y="340511"/>
                  <a:pt x="7490" y="1142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3355381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79795B-93E1-0E41-B4AB-7DBF69163663}"/>
              </a:ext>
            </a:extLst>
          </p:cNvPr>
          <p:cNvSpPr/>
          <p:nvPr/>
        </p:nvSpPr>
        <p:spPr>
          <a:xfrm>
            <a:off x="6262628" y="2028563"/>
            <a:ext cx="2627593" cy="3886199"/>
          </a:xfrm>
          <a:custGeom>
            <a:avLst/>
            <a:gdLst>
              <a:gd name="connsiteX0" fmla="*/ 0 w 2627593"/>
              <a:gd name="connsiteY0" fmla="*/ 0 h 3886199"/>
              <a:gd name="connsiteX1" fmla="*/ 578070 w 2627593"/>
              <a:gd name="connsiteY1" fmla="*/ 0 h 3886199"/>
              <a:gd name="connsiteX2" fmla="*/ 1077313 w 2627593"/>
              <a:gd name="connsiteY2" fmla="*/ 0 h 3886199"/>
              <a:gd name="connsiteX3" fmla="*/ 1524004 w 2627593"/>
              <a:gd name="connsiteY3" fmla="*/ 0 h 3886199"/>
              <a:gd name="connsiteX4" fmla="*/ 2075798 w 2627593"/>
              <a:gd name="connsiteY4" fmla="*/ 0 h 3886199"/>
              <a:gd name="connsiteX5" fmla="*/ 2627593 w 2627593"/>
              <a:gd name="connsiteY5" fmla="*/ 0 h 3886199"/>
              <a:gd name="connsiteX6" fmla="*/ 2627593 w 2627593"/>
              <a:gd name="connsiteY6" fmla="*/ 477447 h 3886199"/>
              <a:gd name="connsiteX7" fmla="*/ 2627593 w 2627593"/>
              <a:gd name="connsiteY7" fmla="*/ 1110343 h 3886199"/>
              <a:gd name="connsiteX8" fmla="*/ 2627593 w 2627593"/>
              <a:gd name="connsiteY8" fmla="*/ 1548928 h 3886199"/>
              <a:gd name="connsiteX9" fmla="*/ 2627593 w 2627593"/>
              <a:gd name="connsiteY9" fmla="*/ 2104099 h 3886199"/>
              <a:gd name="connsiteX10" fmla="*/ 2627593 w 2627593"/>
              <a:gd name="connsiteY10" fmla="*/ 2542684 h 3886199"/>
              <a:gd name="connsiteX11" fmla="*/ 2627593 w 2627593"/>
              <a:gd name="connsiteY11" fmla="*/ 3058994 h 3886199"/>
              <a:gd name="connsiteX12" fmla="*/ 2627593 w 2627593"/>
              <a:gd name="connsiteY12" fmla="*/ 3886199 h 3886199"/>
              <a:gd name="connsiteX13" fmla="*/ 2075798 w 2627593"/>
              <a:gd name="connsiteY13" fmla="*/ 3886199 h 3886199"/>
              <a:gd name="connsiteX14" fmla="*/ 1602832 w 2627593"/>
              <a:gd name="connsiteY14" fmla="*/ 3886199 h 3886199"/>
              <a:gd name="connsiteX15" fmla="*/ 1129865 w 2627593"/>
              <a:gd name="connsiteY15" fmla="*/ 3886199 h 3886199"/>
              <a:gd name="connsiteX16" fmla="*/ 578070 w 2627593"/>
              <a:gd name="connsiteY16" fmla="*/ 3886199 h 3886199"/>
              <a:gd name="connsiteX17" fmla="*/ 0 w 2627593"/>
              <a:gd name="connsiteY17" fmla="*/ 3886199 h 3886199"/>
              <a:gd name="connsiteX18" fmla="*/ 0 w 2627593"/>
              <a:gd name="connsiteY18" fmla="*/ 3253304 h 3886199"/>
              <a:gd name="connsiteX19" fmla="*/ 0 w 2627593"/>
              <a:gd name="connsiteY19" fmla="*/ 2814718 h 3886199"/>
              <a:gd name="connsiteX20" fmla="*/ 0 w 2627593"/>
              <a:gd name="connsiteY20" fmla="*/ 2298409 h 3886199"/>
              <a:gd name="connsiteX21" fmla="*/ 0 w 2627593"/>
              <a:gd name="connsiteY21" fmla="*/ 1820962 h 3886199"/>
              <a:gd name="connsiteX22" fmla="*/ 0 w 2627593"/>
              <a:gd name="connsiteY22" fmla="*/ 1343515 h 3886199"/>
              <a:gd name="connsiteX23" fmla="*/ 0 w 2627593"/>
              <a:gd name="connsiteY23" fmla="*/ 788343 h 3886199"/>
              <a:gd name="connsiteX24" fmla="*/ 0 w 2627593"/>
              <a:gd name="connsiteY24" fmla="*/ 0 h 388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27593" h="3886199" extrusionOk="0">
                <a:moveTo>
                  <a:pt x="0" y="0"/>
                </a:moveTo>
                <a:cubicBezTo>
                  <a:pt x="139757" y="-61973"/>
                  <a:pt x="423226" y="47650"/>
                  <a:pt x="578070" y="0"/>
                </a:cubicBezTo>
                <a:cubicBezTo>
                  <a:pt x="732914" y="-47650"/>
                  <a:pt x="898373" y="53711"/>
                  <a:pt x="1077313" y="0"/>
                </a:cubicBezTo>
                <a:cubicBezTo>
                  <a:pt x="1256253" y="-53711"/>
                  <a:pt x="1360215" y="36716"/>
                  <a:pt x="1524004" y="0"/>
                </a:cubicBezTo>
                <a:cubicBezTo>
                  <a:pt x="1687793" y="-36716"/>
                  <a:pt x="1941284" y="55627"/>
                  <a:pt x="2075798" y="0"/>
                </a:cubicBezTo>
                <a:cubicBezTo>
                  <a:pt x="2210312" y="-55627"/>
                  <a:pt x="2417360" y="15255"/>
                  <a:pt x="2627593" y="0"/>
                </a:cubicBezTo>
                <a:cubicBezTo>
                  <a:pt x="2642859" y="204214"/>
                  <a:pt x="2615366" y="284000"/>
                  <a:pt x="2627593" y="477447"/>
                </a:cubicBezTo>
                <a:cubicBezTo>
                  <a:pt x="2639820" y="670894"/>
                  <a:pt x="2612825" y="818914"/>
                  <a:pt x="2627593" y="1110343"/>
                </a:cubicBezTo>
                <a:cubicBezTo>
                  <a:pt x="2642361" y="1401772"/>
                  <a:pt x="2605045" y="1400397"/>
                  <a:pt x="2627593" y="1548928"/>
                </a:cubicBezTo>
                <a:cubicBezTo>
                  <a:pt x="2650141" y="1697459"/>
                  <a:pt x="2604603" y="1914528"/>
                  <a:pt x="2627593" y="2104099"/>
                </a:cubicBezTo>
                <a:cubicBezTo>
                  <a:pt x="2650583" y="2293670"/>
                  <a:pt x="2584226" y="2444035"/>
                  <a:pt x="2627593" y="2542684"/>
                </a:cubicBezTo>
                <a:cubicBezTo>
                  <a:pt x="2670960" y="2641334"/>
                  <a:pt x="2576907" y="2817748"/>
                  <a:pt x="2627593" y="3058994"/>
                </a:cubicBezTo>
                <a:cubicBezTo>
                  <a:pt x="2678279" y="3300240"/>
                  <a:pt x="2564100" y="3683151"/>
                  <a:pt x="2627593" y="3886199"/>
                </a:cubicBezTo>
                <a:cubicBezTo>
                  <a:pt x="2399946" y="3915858"/>
                  <a:pt x="2239651" y="3840097"/>
                  <a:pt x="2075798" y="3886199"/>
                </a:cubicBezTo>
                <a:cubicBezTo>
                  <a:pt x="1911945" y="3932301"/>
                  <a:pt x="1783858" y="3833090"/>
                  <a:pt x="1602832" y="3886199"/>
                </a:cubicBezTo>
                <a:cubicBezTo>
                  <a:pt x="1421806" y="3939308"/>
                  <a:pt x="1279295" y="3871805"/>
                  <a:pt x="1129865" y="3886199"/>
                </a:cubicBezTo>
                <a:cubicBezTo>
                  <a:pt x="980435" y="3900593"/>
                  <a:pt x="851140" y="3861377"/>
                  <a:pt x="578070" y="3886199"/>
                </a:cubicBezTo>
                <a:cubicBezTo>
                  <a:pt x="305001" y="3911021"/>
                  <a:pt x="239721" y="3843108"/>
                  <a:pt x="0" y="3886199"/>
                </a:cubicBezTo>
                <a:cubicBezTo>
                  <a:pt x="-68063" y="3611239"/>
                  <a:pt x="190" y="3431126"/>
                  <a:pt x="0" y="3253304"/>
                </a:cubicBezTo>
                <a:cubicBezTo>
                  <a:pt x="-190" y="3075482"/>
                  <a:pt x="42814" y="2919247"/>
                  <a:pt x="0" y="2814718"/>
                </a:cubicBezTo>
                <a:cubicBezTo>
                  <a:pt x="-42814" y="2710189"/>
                  <a:pt x="17376" y="2529130"/>
                  <a:pt x="0" y="2298409"/>
                </a:cubicBezTo>
                <a:cubicBezTo>
                  <a:pt x="-17376" y="2067688"/>
                  <a:pt x="4450" y="2047909"/>
                  <a:pt x="0" y="1820962"/>
                </a:cubicBezTo>
                <a:cubicBezTo>
                  <a:pt x="-4450" y="1594015"/>
                  <a:pt x="10375" y="1567375"/>
                  <a:pt x="0" y="1343515"/>
                </a:cubicBezTo>
                <a:cubicBezTo>
                  <a:pt x="-10375" y="1119655"/>
                  <a:pt x="41675" y="1064737"/>
                  <a:pt x="0" y="788343"/>
                </a:cubicBezTo>
                <a:cubicBezTo>
                  <a:pt x="-41675" y="511949"/>
                  <a:pt x="52565" y="38226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09148564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36475F-8448-C58D-3880-C1989BC88BD2}"/>
              </a:ext>
            </a:extLst>
          </p:cNvPr>
          <p:cNvSpPr/>
          <p:nvPr/>
        </p:nvSpPr>
        <p:spPr>
          <a:xfrm>
            <a:off x="9165548" y="2028563"/>
            <a:ext cx="2627593" cy="3886199"/>
          </a:xfrm>
          <a:custGeom>
            <a:avLst/>
            <a:gdLst>
              <a:gd name="connsiteX0" fmla="*/ 0 w 2627593"/>
              <a:gd name="connsiteY0" fmla="*/ 0 h 3886199"/>
              <a:gd name="connsiteX1" fmla="*/ 499243 w 2627593"/>
              <a:gd name="connsiteY1" fmla="*/ 0 h 3886199"/>
              <a:gd name="connsiteX2" fmla="*/ 1077313 w 2627593"/>
              <a:gd name="connsiteY2" fmla="*/ 0 h 3886199"/>
              <a:gd name="connsiteX3" fmla="*/ 1524004 w 2627593"/>
              <a:gd name="connsiteY3" fmla="*/ 0 h 3886199"/>
              <a:gd name="connsiteX4" fmla="*/ 2075798 w 2627593"/>
              <a:gd name="connsiteY4" fmla="*/ 0 h 3886199"/>
              <a:gd name="connsiteX5" fmla="*/ 2627593 w 2627593"/>
              <a:gd name="connsiteY5" fmla="*/ 0 h 3886199"/>
              <a:gd name="connsiteX6" fmla="*/ 2627593 w 2627593"/>
              <a:gd name="connsiteY6" fmla="*/ 516309 h 3886199"/>
              <a:gd name="connsiteX7" fmla="*/ 2627593 w 2627593"/>
              <a:gd name="connsiteY7" fmla="*/ 1110343 h 3886199"/>
              <a:gd name="connsiteX8" fmla="*/ 2627593 w 2627593"/>
              <a:gd name="connsiteY8" fmla="*/ 1743238 h 3886199"/>
              <a:gd name="connsiteX9" fmla="*/ 2627593 w 2627593"/>
              <a:gd name="connsiteY9" fmla="*/ 2298409 h 3886199"/>
              <a:gd name="connsiteX10" fmla="*/ 2627593 w 2627593"/>
              <a:gd name="connsiteY10" fmla="*/ 2775856 h 3886199"/>
              <a:gd name="connsiteX11" fmla="*/ 2627593 w 2627593"/>
              <a:gd name="connsiteY11" fmla="*/ 3331028 h 3886199"/>
              <a:gd name="connsiteX12" fmla="*/ 2627593 w 2627593"/>
              <a:gd name="connsiteY12" fmla="*/ 3886199 h 3886199"/>
              <a:gd name="connsiteX13" fmla="*/ 2049523 w 2627593"/>
              <a:gd name="connsiteY13" fmla="*/ 3886199 h 3886199"/>
              <a:gd name="connsiteX14" fmla="*/ 1602832 w 2627593"/>
              <a:gd name="connsiteY14" fmla="*/ 3886199 h 3886199"/>
              <a:gd name="connsiteX15" fmla="*/ 1024761 w 2627593"/>
              <a:gd name="connsiteY15" fmla="*/ 3886199 h 3886199"/>
              <a:gd name="connsiteX16" fmla="*/ 446691 w 2627593"/>
              <a:gd name="connsiteY16" fmla="*/ 3886199 h 3886199"/>
              <a:gd name="connsiteX17" fmla="*/ 0 w 2627593"/>
              <a:gd name="connsiteY17" fmla="*/ 3886199 h 3886199"/>
              <a:gd name="connsiteX18" fmla="*/ 0 w 2627593"/>
              <a:gd name="connsiteY18" fmla="*/ 3447614 h 3886199"/>
              <a:gd name="connsiteX19" fmla="*/ 0 w 2627593"/>
              <a:gd name="connsiteY19" fmla="*/ 2814718 h 3886199"/>
              <a:gd name="connsiteX20" fmla="*/ 0 w 2627593"/>
              <a:gd name="connsiteY20" fmla="*/ 2298409 h 3886199"/>
              <a:gd name="connsiteX21" fmla="*/ 0 w 2627593"/>
              <a:gd name="connsiteY21" fmla="*/ 1743238 h 3886199"/>
              <a:gd name="connsiteX22" fmla="*/ 0 w 2627593"/>
              <a:gd name="connsiteY22" fmla="*/ 1110343 h 3886199"/>
              <a:gd name="connsiteX23" fmla="*/ 0 w 2627593"/>
              <a:gd name="connsiteY23" fmla="*/ 632895 h 3886199"/>
              <a:gd name="connsiteX24" fmla="*/ 0 w 2627593"/>
              <a:gd name="connsiteY24" fmla="*/ 0 h 388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27593" h="3886199" extrusionOk="0">
                <a:moveTo>
                  <a:pt x="0" y="0"/>
                </a:moveTo>
                <a:cubicBezTo>
                  <a:pt x="165861" y="-17717"/>
                  <a:pt x="259733" y="13534"/>
                  <a:pt x="499243" y="0"/>
                </a:cubicBezTo>
                <a:cubicBezTo>
                  <a:pt x="738753" y="-13534"/>
                  <a:pt x="803773" y="15716"/>
                  <a:pt x="1077313" y="0"/>
                </a:cubicBezTo>
                <a:cubicBezTo>
                  <a:pt x="1350853" y="-15716"/>
                  <a:pt x="1346023" y="24606"/>
                  <a:pt x="1524004" y="0"/>
                </a:cubicBezTo>
                <a:cubicBezTo>
                  <a:pt x="1701985" y="-24606"/>
                  <a:pt x="1890360" y="52758"/>
                  <a:pt x="2075798" y="0"/>
                </a:cubicBezTo>
                <a:cubicBezTo>
                  <a:pt x="2261236" y="-52758"/>
                  <a:pt x="2361091" y="60504"/>
                  <a:pt x="2627593" y="0"/>
                </a:cubicBezTo>
                <a:cubicBezTo>
                  <a:pt x="2640295" y="111587"/>
                  <a:pt x="2612028" y="361988"/>
                  <a:pt x="2627593" y="516309"/>
                </a:cubicBezTo>
                <a:cubicBezTo>
                  <a:pt x="2643158" y="670630"/>
                  <a:pt x="2574558" y="860337"/>
                  <a:pt x="2627593" y="1110343"/>
                </a:cubicBezTo>
                <a:cubicBezTo>
                  <a:pt x="2680628" y="1360349"/>
                  <a:pt x="2624308" y="1532851"/>
                  <a:pt x="2627593" y="1743238"/>
                </a:cubicBezTo>
                <a:cubicBezTo>
                  <a:pt x="2630878" y="1953626"/>
                  <a:pt x="2612764" y="2143043"/>
                  <a:pt x="2627593" y="2298409"/>
                </a:cubicBezTo>
                <a:cubicBezTo>
                  <a:pt x="2642422" y="2453775"/>
                  <a:pt x="2587807" y="2609227"/>
                  <a:pt x="2627593" y="2775856"/>
                </a:cubicBezTo>
                <a:cubicBezTo>
                  <a:pt x="2667379" y="2942485"/>
                  <a:pt x="2581948" y="3207226"/>
                  <a:pt x="2627593" y="3331028"/>
                </a:cubicBezTo>
                <a:cubicBezTo>
                  <a:pt x="2673238" y="3454830"/>
                  <a:pt x="2601482" y="3679324"/>
                  <a:pt x="2627593" y="3886199"/>
                </a:cubicBezTo>
                <a:cubicBezTo>
                  <a:pt x="2458247" y="3939878"/>
                  <a:pt x="2218681" y="3848717"/>
                  <a:pt x="2049523" y="3886199"/>
                </a:cubicBezTo>
                <a:cubicBezTo>
                  <a:pt x="1880365" y="3923681"/>
                  <a:pt x="1707707" y="3840984"/>
                  <a:pt x="1602832" y="3886199"/>
                </a:cubicBezTo>
                <a:cubicBezTo>
                  <a:pt x="1497957" y="3931414"/>
                  <a:pt x="1255582" y="3850608"/>
                  <a:pt x="1024761" y="3886199"/>
                </a:cubicBezTo>
                <a:cubicBezTo>
                  <a:pt x="793940" y="3921790"/>
                  <a:pt x="596484" y="3840085"/>
                  <a:pt x="446691" y="3886199"/>
                </a:cubicBezTo>
                <a:cubicBezTo>
                  <a:pt x="296898" y="3932313"/>
                  <a:pt x="117738" y="3878012"/>
                  <a:pt x="0" y="3886199"/>
                </a:cubicBezTo>
                <a:cubicBezTo>
                  <a:pt x="-19916" y="3767242"/>
                  <a:pt x="13832" y="3571467"/>
                  <a:pt x="0" y="3447614"/>
                </a:cubicBezTo>
                <a:cubicBezTo>
                  <a:pt x="-13832" y="3323762"/>
                  <a:pt x="70063" y="3086639"/>
                  <a:pt x="0" y="2814718"/>
                </a:cubicBezTo>
                <a:cubicBezTo>
                  <a:pt x="-70063" y="2542797"/>
                  <a:pt x="810" y="2491685"/>
                  <a:pt x="0" y="2298409"/>
                </a:cubicBezTo>
                <a:cubicBezTo>
                  <a:pt x="-810" y="2105133"/>
                  <a:pt x="5976" y="1874490"/>
                  <a:pt x="0" y="1743238"/>
                </a:cubicBezTo>
                <a:cubicBezTo>
                  <a:pt x="-5976" y="1611986"/>
                  <a:pt x="42266" y="1272791"/>
                  <a:pt x="0" y="1110343"/>
                </a:cubicBezTo>
                <a:cubicBezTo>
                  <a:pt x="-42266" y="947896"/>
                  <a:pt x="33338" y="844867"/>
                  <a:pt x="0" y="632895"/>
                </a:cubicBezTo>
                <a:cubicBezTo>
                  <a:pt x="-33338" y="420923"/>
                  <a:pt x="46392" y="20458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38794681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B3556A-7B20-4BEE-A175-1DE38FE15373}"/>
              </a:ext>
            </a:extLst>
          </p:cNvPr>
          <p:cNvSpPr/>
          <p:nvPr/>
        </p:nvSpPr>
        <p:spPr bwMode="auto">
          <a:xfrm>
            <a:off x="0" y="-16284"/>
            <a:ext cx="12192000" cy="3445284"/>
          </a:xfrm>
          <a:prstGeom prst="rect">
            <a:avLst/>
          </a:prstGeom>
          <a:solidFill>
            <a:srgbClr val="F2F8EE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1A265CE7-2F52-4855-AB23-AA21C7711EB7}"/>
              </a:ext>
            </a:extLst>
          </p:cNvPr>
          <p:cNvSpPr/>
          <p:nvPr/>
        </p:nvSpPr>
        <p:spPr>
          <a:xfrm>
            <a:off x="673224" y="656510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개발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71E6C2D-45BD-462A-BD5E-3ECFD3EA5B54}"/>
              </a:ext>
            </a:extLst>
          </p:cNvPr>
          <p:cNvSpPr/>
          <p:nvPr/>
        </p:nvSpPr>
        <p:spPr bwMode="auto">
          <a:xfrm>
            <a:off x="1521516" y="2358100"/>
            <a:ext cx="2107868" cy="2027184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F8B6A2DA-4338-40D2-B87F-E33656FD5AB6}"/>
              </a:ext>
            </a:extLst>
          </p:cNvPr>
          <p:cNvSpPr/>
          <p:nvPr/>
        </p:nvSpPr>
        <p:spPr bwMode="auto">
          <a:xfrm>
            <a:off x="3253126" y="2348956"/>
            <a:ext cx="2107868" cy="2027184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D0686E8-0CFE-4F80-A500-D6448057E9BB}"/>
              </a:ext>
            </a:extLst>
          </p:cNvPr>
          <p:cNvSpPr/>
          <p:nvPr/>
        </p:nvSpPr>
        <p:spPr bwMode="auto">
          <a:xfrm>
            <a:off x="5034153" y="2358100"/>
            <a:ext cx="2107868" cy="2027184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0D1FD3C0-4914-47CC-AED6-21C6C3BBB102}"/>
              </a:ext>
            </a:extLst>
          </p:cNvPr>
          <p:cNvSpPr/>
          <p:nvPr/>
        </p:nvSpPr>
        <p:spPr bwMode="auto">
          <a:xfrm>
            <a:off x="6815180" y="2358100"/>
            <a:ext cx="2107868" cy="2027184"/>
          </a:xfrm>
          <a:prstGeom prst="flowChartConnector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B42F7270-9C5C-48C6-ADF9-AF2DB6A94FAB}"/>
              </a:ext>
            </a:extLst>
          </p:cNvPr>
          <p:cNvSpPr/>
          <p:nvPr/>
        </p:nvSpPr>
        <p:spPr bwMode="auto">
          <a:xfrm>
            <a:off x="8577763" y="2348955"/>
            <a:ext cx="2107868" cy="2027184"/>
          </a:xfrm>
          <a:prstGeom prst="flowChartConnector">
            <a:avLst/>
          </a:prstGeom>
          <a:solidFill>
            <a:srgbClr val="62983E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59DA2BB-1AA5-43C0-BE28-00EB3D156239}"/>
              </a:ext>
            </a:extLst>
          </p:cNvPr>
          <p:cNvSpPr/>
          <p:nvPr/>
        </p:nvSpPr>
        <p:spPr bwMode="auto">
          <a:xfrm>
            <a:off x="1906666" y="4625480"/>
            <a:ext cx="1313623" cy="479202"/>
          </a:xfrm>
          <a:prstGeom prst="roundRect">
            <a:avLst/>
          </a:prstGeom>
          <a:solidFill>
            <a:srgbClr val="F2F8EE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latin typeface="Arial Unicode MS"/>
                <a:ea typeface="inherit"/>
              </a:rPr>
              <a:t>시나리오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effectLst/>
              <a:latin typeface="Arial Unicode MS"/>
              <a:ea typeface="inherit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5007BDA-B1AE-4A4A-90A3-3553A6ECC131}"/>
              </a:ext>
            </a:extLst>
          </p:cNvPr>
          <p:cNvSpPr/>
          <p:nvPr/>
        </p:nvSpPr>
        <p:spPr bwMode="auto">
          <a:xfrm>
            <a:off x="3543814" y="4616336"/>
            <a:ext cx="1526491" cy="4700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latin typeface="Arial Unicode MS"/>
                <a:ea typeface="inherit"/>
              </a:rPr>
              <a:t>데이터 수집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effectLst/>
              <a:latin typeface="Arial Unicode MS"/>
              <a:ea typeface="inherit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9ED2E03-13AD-4A63-9FFE-44BD75ED9726}"/>
              </a:ext>
            </a:extLst>
          </p:cNvPr>
          <p:cNvSpPr/>
          <p:nvPr/>
        </p:nvSpPr>
        <p:spPr bwMode="auto">
          <a:xfrm>
            <a:off x="5393311" y="4612410"/>
            <a:ext cx="1389551" cy="47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모델 학습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E49DE9A-F0D2-4C6C-84B3-36E9EC2CC9CE}"/>
              </a:ext>
            </a:extLst>
          </p:cNvPr>
          <p:cNvSpPr/>
          <p:nvPr/>
        </p:nvSpPr>
        <p:spPr bwMode="auto">
          <a:xfrm>
            <a:off x="8986857" y="4612409"/>
            <a:ext cx="1389551" cy="470059"/>
          </a:xfrm>
          <a:prstGeom prst="roundRect">
            <a:avLst/>
          </a:prstGeom>
          <a:solidFill>
            <a:srgbClr val="62983E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err="1">
                <a:ln>
                  <a:noFill/>
                </a:ln>
                <a:effectLst/>
                <a:latin typeface="Arial Unicode MS"/>
                <a:ea typeface="inherit"/>
              </a:rPr>
              <a:t>챗봇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inherit"/>
              </a:rPr>
              <a:t>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2A7580A-02D9-4110-9781-C30699B16F24}"/>
              </a:ext>
            </a:extLst>
          </p:cNvPr>
          <p:cNvSpPr/>
          <p:nvPr/>
        </p:nvSpPr>
        <p:spPr bwMode="auto">
          <a:xfrm>
            <a:off x="7105868" y="4616335"/>
            <a:ext cx="1526491" cy="470059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>
                <a:ln>
                  <a:noFill/>
                </a:ln>
                <a:effectLst/>
                <a:latin typeface="Arial Unicode MS"/>
                <a:ea typeface="inherit"/>
              </a:rPr>
              <a:t>프로그램 구현 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effectLst/>
              <a:latin typeface="Arial Unicode MS"/>
              <a:ea typeface="inheri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7F0318-E582-4206-9E88-AF8ACC900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72" y="2993297"/>
            <a:ext cx="901712" cy="901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713988-6C7E-4310-99D2-50F809834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5" y="2911392"/>
            <a:ext cx="967361" cy="9673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E1465AD-8A07-4994-AFEB-ABC95321A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50" y="2938727"/>
            <a:ext cx="818047" cy="81804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063F13B-1A60-430D-902A-81B82CDB43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559" y="2938727"/>
            <a:ext cx="1580667" cy="8799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D535AFD-86F6-4221-94E6-B39CA1F20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496" y="2866690"/>
            <a:ext cx="1002947" cy="10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81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순서도: 대체 처리 2">
            <a:extLst>
              <a:ext uri="{FF2B5EF4-FFF2-40B4-BE49-F238E27FC236}">
                <a16:creationId xmlns:a16="http://schemas.microsoft.com/office/drawing/2014/main" id="{29FC9551-8986-43CD-B2BE-E7252F5F12D9}"/>
              </a:ext>
            </a:extLst>
          </p:cNvPr>
          <p:cNvSpPr/>
          <p:nvPr/>
        </p:nvSpPr>
        <p:spPr>
          <a:xfrm>
            <a:off x="3529047" y="308712"/>
            <a:ext cx="1492160" cy="1426341"/>
          </a:xfrm>
          <a:prstGeom prst="flowChartAlternateProcess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chemeClr val="accent6"/>
                </a:solidFill>
                <a:latin typeface="+mj-lt"/>
              </a:rPr>
              <a:t>[</a:t>
            </a:r>
            <a:r>
              <a:rPr lang="ko-KR" altLang="en-US" sz="1200" b="1" dirty="0">
                <a:solidFill>
                  <a:schemeClr val="accent6"/>
                </a:solidFill>
                <a:latin typeface="+mj-lt"/>
              </a:rPr>
              <a:t> 사용자 질문 </a:t>
            </a:r>
            <a:r>
              <a:rPr lang="en-US" altLang="ko-KR" sz="1200" b="1" dirty="0">
                <a:solidFill>
                  <a:schemeClr val="accent6"/>
                </a:solidFill>
                <a:latin typeface="+mj-lt"/>
              </a:rPr>
              <a:t>]</a:t>
            </a:r>
          </a:p>
          <a:p>
            <a:pPr algn="ctr"/>
            <a:endParaRPr lang="en-US" altLang="ko-KR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Q. 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일주일 식단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만들어줘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4416C4D0-127D-42B0-93A7-2CB2E214267D}"/>
              </a:ext>
            </a:extLst>
          </p:cNvPr>
          <p:cNvSpPr/>
          <p:nvPr/>
        </p:nvSpPr>
        <p:spPr>
          <a:xfrm>
            <a:off x="5965175" y="312801"/>
            <a:ext cx="1955242" cy="1415010"/>
          </a:xfrm>
          <a:prstGeom prst="flowChartAlternateProcess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6"/>
                </a:solidFill>
              </a:rPr>
              <a:t> </a:t>
            </a:r>
            <a:r>
              <a:rPr lang="en-US" altLang="ko-KR" sz="1200" b="1" dirty="0">
                <a:solidFill>
                  <a:schemeClr val="accent6"/>
                </a:solidFill>
              </a:rPr>
              <a:t>[ </a:t>
            </a:r>
            <a:r>
              <a:rPr lang="ko-KR" altLang="en-US" sz="1200" b="1" dirty="0">
                <a:solidFill>
                  <a:schemeClr val="accent6"/>
                </a:solidFill>
              </a:rPr>
              <a:t>식단 추천 </a:t>
            </a:r>
            <a:r>
              <a:rPr lang="en-US" altLang="ko-KR" sz="1200" b="1" dirty="0">
                <a:solidFill>
                  <a:schemeClr val="accent6"/>
                </a:solidFill>
              </a:rPr>
              <a:t>]</a:t>
            </a:r>
          </a:p>
          <a:p>
            <a:pPr algn="ctr"/>
            <a:endParaRPr lang="en-US" altLang="ko-KR" sz="1200" b="1" dirty="0">
              <a:solidFill>
                <a:schemeClr val="accent6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영양소 균형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칼로리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영양정보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기본 식단 구성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72F24899-1F04-4AF1-8DF0-B7DE1102B31F}"/>
              </a:ext>
            </a:extLst>
          </p:cNvPr>
          <p:cNvSpPr/>
          <p:nvPr/>
        </p:nvSpPr>
        <p:spPr>
          <a:xfrm>
            <a:off x="5672988" y="2136227"/>
            <a:ext cx="2608119" cy="1292773"/>
          </a:xfrm>
          <a:prstGeom prst="flowChartDecision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챗봇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chemeClr val="accent6"/>
                </a:solidFill>
                <a:latin typeface="+mj-lt"/>
              </a:rPr>
              <a:t>추천</a:t>
            </a:r>
            <a:r>
              <a:rPr lang="en-US" altLang="ko-KR" sz="1200" b="1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chemeClr val="accent6"/>
                </a:solidFill>
                <a:latin typeface="+mj-lt"/>
              </a:rPr>
              <a:t>식단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제공 후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200" b="1" dirty="0">
                <a:solidFill>
                  <a:schemeClr val="accent6"/>
                </a:solidFill>
                <a:latin typeface="+mj-lt"/>
              </a:rPr>
              <a:t>사용자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확인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20F50C21-C0CF-4609-B6E6-3D8ED0DEDD46}"/>
              </a:ext>
            </a:extLst>
          </p:cNvPr>
          <p:cNvSpPr/>
          <p:nvPr/>
        </p:nvSpPr>
        <p:spPr>
          <a:xfrm>
            <a:off x="3687478" y="3494573"/>
            <a:ext cx="1492160" cy="919655"/>
          </a:xfrm>
          <a:prstGeom prst="flowChartAlternateProcess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6"/>
                </a:solidFill>
              </a:rPr>
              <a:t>이유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작성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A75D1B8F-2C6A-4A8B-AB35-0DA9811FC726}"/>
              </a:ext>
            </a:extLst>
          </p:cNvPr>
          <p:cNvSpPr/>
          <p:nvPr/>
        </p:nvSpPr>
        <p:spPr>
          <a:xfrm>
            <a:off x="9751254" y="5642958"/>
            <a:ext cx="1608083" cy="919655"/>
          </a:xfrm>
          <a:prstGeom prst="flowChartAlternateProcess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챗봇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종료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BA71AE40-55D2-41C2-B00C-F2D3AB0C26EE}"/>
              </a:ext>
            </a:extLst>
          </p:cNvPr>
          <p:cNvSpPr/>
          <p:nvPr/>
        </p:nvSpPr>
        <p:spPr>
          <a:xfrm>
            <a:off x="6803974" y="5642958"/>
            <a:ext cx="1608083" cy="919655"/>
          </a:xfrm>
          <a:prstGeom prst="flowChartAlternateProcess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원하는</a:t>
            </a:r>
            <a:endParaRPr lang="en-US" altLang="ko-KR" sz="13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ko-KR" altLang="en-US" sz="1300" b="1" dirty="0" err="1">
                <a:solidFill>
                  <a:schemeClr val="accent6"/>
                </a:solidFill>
                <a:latin typeface="+mj-lt"/>
              </a:rPr>
              <a:t>음식명</a:t>
            </a:r>
            <a:r>
              <a:rPr lang="ko-KR" altLang="en-US" sz="13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입력</a:t>
            </a:r>
            <a:endParaRPr lang="en-US" altLang="ko-KR" sz="13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7C3C68-0C0D-405C-9953-FAEAAB9E05B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5021207" y="1020306"/>
            <a:ext cx="943968" cy="1577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9343D35-AE80-457E-8F39-EDB46683182B}"/>
              </a:ext>
            </a:extLst>
          </p:cNvPr>
          <p:cNvCxnSpPr>
            <a:cxnSpLocks/>
          </p:cNvCxnSpPr>
          <p:nvPr/>
        </p:nvCxnSpPr>
        <p:spPr>
          <a:xfrm>
            <a:off x="6972523" y="1733347"/>
            <a:ext cx="2053" cy="40288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B66A061-55A4-4ABA-A3BE-9093D80314BD}"/>
              </a:ext>
            </a:extLst>
          </p:cNvPr>
          <p:cNvCxnSpPr>
            <a:cxnSpLocks/>
            <a:stCxn id="5" idx="2"/>
            <a:endCxn id="6" idx="3"/>
          </p:cNvCxnSpPr>
          <p:nvPr/>
        </p:nvCxnSpPr>
        <p:spPr>
          <a:xfrm flipH="1">
            <a:off x="5179638" y="3429000"/>
            <a:ext cx="1797410" cy="52540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891AB33-7D7E-4A04-8A83-54DBEBF30F39}"/>
              </a:ext>
            </a:extLst>
          </p:cNvPr>
          <p:cNvCxnSpPr>
            <a:cxnSpLocks/>
            <a:stCxn id="6" idx="1"/>
            <a:endCxn id="5" idx="1"/>
          </p:cNvCxnSpPr>
          <p:nvPr/>
        </p:nvCxnSpPr>
        <p:spPr>
          <a:xfrm rot="10800000" flipH="1">
            <a:off x="3687478" y="2782615"/>
            <a:ext cx="1985510" cy="1171787"/>
          </a:xfrm>
          <a:prstGeom prst="bentConnector3">
            <a:avLst>
              <a:gd name="adj1" fmla="val -33708"/>
            </a:avLst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913AF60-9447-437C-B805-532CBB27D267}"/>
              </a:ext>
            </a:extLst>
          </p:cNvPr>
          <p:cNvCxnSpPr>
            <a:cxnSpLocks/>
            <a:stCxn id="123" idx="2"/>
            <a:endCxn id="9" idx="0"/>
          </p:cNvCxnSpPr>
          <p:nvPr/>
        </p:nvCxnSpPr>
        <p:spPr>
          <a:xfrm flipH="1">
            <a:off x="7608016" y="5247174"/>
            <a:ext cx="1456177" cy="395784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9FA5224-4CDF-4C27-AEB0-33908AF71624}"/>
              </a:ext>
            </a:extLst>
          </p:cNvPr>
          <p:cNvCxnSpPr>
            <a:cxnSpLocks/>
            <a:stCxn id="9" idx="1"/>
            <a:endCxn id="123" idx="1"/>
          </p:cNvCxnSpPr>
          <p:nvPr/>
        </p:nvCxnSpPr>
        <p:spPr>
          <a:xfrm rot="10800000" flipH="1">
            <a:off x="6803973" y="4600788"/>
            <a:ext cx="956159" cy="1501998"/>
          </a:xfrm>
          <a:prstGeom prst="bentConnector3">
            <a:avLst>
              <a:gd name="adj1" fmla="val -23908"/>
            </a:avLst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9304AE4-F29F-4FE3-81F5-CECD22DAC60A}"/>
              </a:ext>
            </a:extLst>
          </p:cNvPr>
          <p:cNvCxnSpPr>
            <a:cxnSpLocks/>
            <a:stCxn id="5" idx="2"/>
            <a:endCxn id="123" idx="0"/>
          </p:cNvCxnSpPr>
          <p:nvPr/>
        </p:nvCxnSpPr>
        <p:spPr>
          <a:xfrm>
            <a:off x="6977048" y="3429000"/>
            <a:ext cx="2087145" cy="52540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5B9783-D8D4-40A0-9051-FA964944F4BC}"/>
              </a:ext>
            </a:extLst>
          </p:cNvPr>
          <p:cNvCxnSpPr>
            <a:cxnSpLocks/>
            <a:stCxn id="123" idx="2"/>
            <a:endCxn id="8" idx="0"/>
          </p:cNvCxnSpPr>
          <p:nvPr/>
        </p:nvCxnSpPr>
        <p:spPr>
          <a:xfrm>
            <a:off x="9064193" y="5247174"/>
            <a:ext cx="1491103" cy="395784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1A97664C-4684-46F2-A14D-10D034A8C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41" y="1087966"/>
            <a:ext cx="1048261" cy="1048261"/>
          </a:xfrm>
          <a:prstGeom prst="rect">
            <a:avLst/>
          </a:prstGeom>
        </p:spPr>
      </p:pic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C88CA90D-AC3E-4031-BCBC-8DEA4E60E801}"/>
              </a:ext>
            </a:extLst>
          </p:cNvPr>
          <p:cNvSpPr/>
          <p:nvPr/>
        </p:nvSpPr>
        <p:spPr>
          <a:xfrm>
            <a:off x="673224" y="656510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시나리오 과정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C1EAC40-8AE8-465D-9EE4-FEC1E9077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D8EC599-0E32-4EDE-8D9F-3D35B59C6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570" y="523710"/>
            <a:ext cx="757765" cy="583306"/>
          </a:xfrm>
          <a:prstGeom prst="rect">
            <a:avLst/>
          </a:prstGeom>
        </p:spPr>
      </p:pic>
      <p:sp>
        <p:nvSpPr>
          <p:cNvPr id="123" name="순서도: 판단 122">
            <a:extLst>
              <a:ext uri="{FF2B5EF4-FFF2-40B4-BE49-F238E27FC236}">
                <a16:creationId xmlns:a16="http://schemas.microsoft.com/office/drawing/2014/main" id="{FC597BD0-27B9-4847-A8AC-3D642D98A3EF}"/>
              </a:ext>
            </a:extLst>
          </p:cNvPr>
          <p:cNvSpPr/>
          <p:nvPr/>
        </p:nvSpPr>
        <p:spPr>
          <a:xfrm>
            <a:off x="7760133" y="3954401"/>
            <a:ext cx="2608119" cy="1292773"/>
          </a:xfrm>
          <a:prstGeom prst="flowChartDecision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accent6"/>
                </a:solidFill>
                <a:latin typeface="+mj-lt"/>
              </a:rPr>
              <a:t>재료</a:t>
            </a:r>
            <a:r>
              <a:rPr lang="en-US" altLang="ko-KR" sz="1300" b="1" dirty="0">
                <a:solidFill>
                  <a:schemeClr val="accent6"/>
                </a:solidFill>
                <a:latin typeface="+mj-lt"/>
              </a:rPr>
              <a:t>, </a:t>
            </a:r>
            <a:r>
              <a:rPr lang="ko-KR" altLang="en-US" sz="1300" b="1" dirty="0">
                <a:solidFill>
                  <a:schemeClr val="accent6"/>
                </a:solidFill>
                <a:latin typeface="+mj-lt"/>
              </a:rPr>
              <a:t>레시피</a:t>
            </a:r>
            <a:endParaRPr lang="en-US" altLang="ko-KR" sz="1300" b="1" dirty="0">
              <a:solidFill>
                <a:schemeClr val="accent6"/>
              </a:solidFill>
              <a:latin typeface="+mj-lt"/>
            </a:endParaRPr>
          </a:p>
          <a:p>
            <a:pPr algn="ctr"/>
            <a:r>
              <a:rPr lang="ko-KR" altLang="en-US" sz="13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확인</a:t>
            </a:r>
            <a:endParaRPr lang="en-US" altLang="ko-KR" sz="13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3A6611B3-C188-4C94-8289-5BEE088F816B}"/>
              </a:ext>
            </a:extLst>
          </p:cNvPr>
          <p:cNvSpPr/>
          <p:nvPr/>
        </p:nvSpPr>
        <p:spPr bwMode="auto">
          <a:xfrm>
            <a:off x="5734788" y="3401843"/>
            <a:ext cx="541773" cy="51558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1F41E5-7F79-41C5-9FF3-53DBE940DC16}"/>
              </a:ext>
            </a:extLst>
          </p:cNvPr>
          <p:cNvSpPr txBox="1"/>
          <p:nvPr/>
        </p:nvSpPr>
        <p:spPr>
          <a:xfrm>
            <a:off x="5769542" y="3377378"/>
            <a:ext cx="527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</a:rPr>
              <a:t>N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D56ACE5-7421-4987-923D-8FF268077BE0}"/>
              </a:ext>
            </a:extLst>
          </p:cNvPr>
          <p:cNvSpPr/>
          <p:nvPr/>
        </p:nvSpPr>
        <p:spPr bwMode="auto">
          <a:xfrm>
            <a:off x="7709226" y="3358287"/>
            <a:ext cx="541773" cy="51558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6A172D7-2408-4828-8270-568FE6FE854A}"/>
              </a:ext>
            </a:extLst>
          </p:cNvPr>
          <p:cNvSpPr txBox="1"/>
          <p:nvPr/>
        </p:nvSpPr>
        <p:spPr>
          <a:xfrm>
            <a:off x="7716478" y="3356596"/>
            <a:ext cx="527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accent6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46B480C-C740-4C4F-9415-99AE44F817E8}"/>
              </a:ext>
            </a:extLst>
          </p:cNvPr>
          <p:cNvSpPr/>
          <p:nvPr/>
        </p:nvSpPr>
        <p:spPr bwMode="auto">
          <a:xfrm>
            <a:off x="9452866" y="5092810"/>
            <a:ext cx="541773" cy="51558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D320BDA-3F40-4507-8643-9C3B61D9A05B}"/>
              </a:ext>
            </a:extLst>
          </p:cNvPr>
          <p:cNvSpPr txBox="1"/>
          <p:nvPr/>
        </p:nvSpPr>
        <p:spPr>
          <a:xfrm>
            <a:off x="9487620" y="5068345"/>
            <a:ext cx="527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</a:rPr>
              <a:t>N</a:t>
            </a:r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6E7A3BBB-E507-4B44-8DB0-C3A275413756}"/>
              </a:ext>
            </a:extLst>
          </p:cNvPr>
          <p:cNvSpPr/>
          <p:nvPr/>
        </p:nvSpPr>
        <p:spPr bwMode="auto">
          <a:xfrm>
            <a:off x="8141171" y="5042651"/>
            <a:ext cx="541773" cy="51558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FA4030D-AA3B-46D8-AA06-F9A746FCD31C}"/>
              </a:ext>
            </a:extLst>
          </p:cNvPr>
          <p:cNvSpPr txBox="1"/>
          <p:nvPr/>
        </p:nvSpPr>
        <p:spPr>
          <a:xfrm>
            <a:off x="8148423" y="5040960"/>
            <a:ext cx="527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accent6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92D4B698-E2FF-44F1-937C-562A6207BE09}"/>
              </a:ext>
            </a:extLst>
          </p:cNvPr>
          <p:cNvSpPr/>
          <p:nvPr/>
        </p:nvSpPr>
        <p:spPr bwMode="auto">
          <a:xfrm>
            <a:off x="1913317" y="2753325"/>
            <a:ext cx="1344310" cy="1213775"/>
          </a:xfrm>
          <a:prstGeom prst="ellipse">
            <a:avLst/>
          </a:prstGeom>
          <a:solidFill>
            <a:srgbClr val="FED162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사용자가 작성한</a:t>
            </a:r>
            <a:endParaRPr lang="en-US" altLang="ko-KR" sz="1000" b="1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이유를 토대로</a:t>
            </a:r>
            <a:endParaRPr lang="en-US" altLang="ko-KR" sz="1000" b="1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다시 추천</a:t>
            </a:r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5024D697-D4CF-4016-A7AA-30084C16007D}"/>
              </a:ext>
            </a:extLst>
          </p:cNvPr>
          <p:cNvSpPr/>
          <p:nvPr/>
        </p:nvSpPr>
        <p:spPr bwMode="auto">
          <a:xfrm>
            <a:off x="5625108" y="4738684"/>
            <a:ext cx="1189196" cy="1152822"/>
          </a:xfrm>
          <a:prstGeom prst="ellipse">
            <a:avLst/>
          </a:prstGeom>
          <a:solidFill>
            <a:srgbClr val="FED162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입력 시</a:t>
            </a:r>
            <a:endParaRPr lang="en-US" altLang="ko-KR" sz="1000" b="1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해당 음식명에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	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대한 설명</a:t>
            </a:r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877DF4F9-959E-4F08-8368-870929E9BA73}"/>
              </a:ext>
            </a:extLst>
          </p:cNvPr>
          <p:cNvSpPr/>
          <p:nvPr/>
        </p:nvSpPr>
        <p:spPr bwMode="auto">
          <a:xfrm>
            <a:off x="9421197" y="534071"/>
            <a:ext cx="1642698" cy="1451663"/>
          </a:xfrm>
          <a:prstGeom prst="ellipse">
            <a:avLst/>
          </a:prstGeom>
          <a:solidFill>
            <a:srgbClr val="FED162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[ 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기본 식단 구성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]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밥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 1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개</a:t>
            </a:r>
            <a:endParaRPr lang="en-US" altLang="ko-KR" sz="1000" b="1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국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개</a:t>
            </a:r>
            <a:endParaRPr lang="en-US" altLang="ko-KR" sz="1000" b="1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반찬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개</a:t>
            </a:r>
            <a:endParaRPr lang="en-US" altLang="ko-KR" sz="1000" b="1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김치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개</a:t>
            </a:r>
          </a:p>
        </p:txBody>
      </p:sp>
      <p:pic>
        <p:nvPicPr>
          <p:cNvPr id="278" name="그림 277">
            <a:extLst>
              <a:ext uri="{FF2B5EF4-FFF2-40B4-BE49-F238E27FC236}">
                <a16:creationId xmlns:a16="http://schemas.microsoft.com/office/drawing/2014/main" id="{4F6168E8-F879-4784-9147-4F344E5B7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022" y="1379428"/>
            <a:ext cx="2898257" cy="199475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906B8AB-F586-48C7-9A4B-1EFB5D7F308F}"/>
              </a:ext>
            </a:extLst>
          </p:cNvPr>
          <p:cNvSpPr/>
          <p:nvPr/>
        </p:nvSpPr>
        <p:spPr bwMode="auto">
          <a:xfrm>
            <a:off x="1865539" y="76200"/>
            <a:ext cx="3412413" cy="4759633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100" b="1" dirty="0">
                <a:solidFill>
                  <a:srgbClr val="C00000"/>
                </a:solidFill>
                <a:latin typeface="+mj-lt"/>
                <a:ea typeface="inherit"/>
              </a:rPr>
              <a:t> </a:t>
            </a:r>
            <a:r>
              <a:rPr lang="ko-KR" altLang="en-US" sz="2100" b="1" dirty="0" err="1">
                <a:solidFill>
                  <a:srgbClr val="C00000"/>
                </a:solidFill>
                <a:latin typeface="+mj-lt"/>
                <a:ea typeface="inherit"/>
              </a:rPr>
              <a:t>파인튜닝</a:t>
            </a:r>
            <a:r>
              <a:rPr lang="ko-KR" altLang="en-US" sz="2100" b="1" dirty="0">
                <a:solidFill>
                  <a:srgbClr val="C00000"/>
                </a:solidFill>
                <a:latin typeface="+mj-lt"/>
                <a:ea typeface="inherit"/>
              </a:rPr>
              <a:t> 된 </a:t>
            </a:r>
            <a:endParaRPr lang="en-US" altLang="ko-KR" sz="2100" b="1" dirty="0">
              <a:solidFill>
                <a:srgbClr val="C00000"/>
              </a:solidFill>
              <a:latin typeface="+mj-lt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100" b="1" dirty="0">
                <a:solidFill>
                  <a:srgbClr val="C00000"/>
                </a:solidFill>
                <a:latin typeface="+mj-lt"/>
                <a:ea typeface="inherit"/>
              </a:rPr>
              <a:t> </a:t>
            </a:r>
            <a:r>
              <a:rPr lang="en-US" altLang="ko-KR" sz="2100" b="1" dirty="0" err="1">
                <a:solidFill>
                  <a:srgbClr val="C00000"/>
                </a:solidFill>
                <a:latin typeface="+mj-lt"/>
                <a:ea typeface="inherit"/>
              </a:rPr>
              <a:t>Kcbert</a:t>
            </a:r>
            <a:r>
              <a:rPr lang="en-US" altLang="ko-KR" sz="2100" b="1" dirty="0">
                <a:solidFill>
                  <a:srgbClr val="C00000"/>
                </a:solidFill>
                <a:latin typeface="+mj-lt"/>
                <a:ea typeface="inherit"/>
              </a:rPr>
              <a:t> NER </a:t>
            </a:r>
            <a:r>
              <a:rPr lang="ko-KR" altLang="en-US" sz="2100" b="1" dirty="0">
                <a:solidFill>
                  <a:srgbClr val="C00000"/>
                </a:solidFill>
                <a:latin typeface="+mj-lt"/>
                <a:ea typeface="inherit"/>
              </a:rPr>
              <a:t>모델 사용</a:t>
            </a:r>
            <a:endParaRPr kumimoji="0" lang="ko-KR" altLang="en-US" sz="21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+mj-lt"/>
              <a:ea typeface="inherit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DE981AA-ABDC-4B34-A5E7-A52915027509}"/>
              </a:ext>
            </a:extLst>
          </p:cNvPr>
          <p:cNvSpPr/>
          <p:nvPr/>
        </p:nvSpPr>
        <p:spPr bwMode="auto">
          <a:xfrm>
            <a:off x="5728521" y="159884"/>
            <a:ext cx="6231772" cy="6434988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1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inherit"/>
              </a:rPr>
              <a:t> </a:t>
            </a:r>
            <a:r>
              <a:rPr lang="ko-KR" altLang="en-US" sz="40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inherit"/>
              </a:rPr>
              <a:t>식단 추천 알고리즘 프로그래밍</a:t>
            </a:r>
            <a:endParaRPr kumimoji="0" lang="ko-KR" altLang="en-US" sz="40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+mj-lt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66362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/>
      <p:bldP spid="241" grpId="0" animBg="1"/>
      <p:bldP spid="274" grpId="0" animBg="1"/>
      <p:bldP spid="19" grpId="0" animBg="1"/>
      <p:bldP spid="19" grpId="1" animBg="1"/>
      <p:bldP spid="36" grpId="0" animBg="1"/>
      <p:bldP spid="3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240386-3485-DAC9-98B0-F75E9E2223A1}"/>
              </a:ext>
            </a:extLst>
          </p:cNvPr>
          <p:cNvSpPr/>
          <p:nvPr/>
        </p:nvSpPr>
        <p:spPr bwMode="auto">
          <a:xfrm>
            <a:off x="0" y="3428999"/>
            <a:ext cx="12192000" cy="34452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968846-8D93-3E64-F8BB-5A6CD8E433DC}"/>
              </a:ext>
            </a:extLst>
          </p:cNvPr>
          <p:cNvSpPr/>
          <p:nvPr/>
        </p:nvSpPr>
        <p:spPr bwMode="auto">
          <a:xfrm>
            <a:off x="0" y="-16284"/>
            <a:ext cx="12192000" cy="3445284"/>
          </a:xfrm>
          <a:prstGeom prst="rect">
            <a:avLst/>
          </a:prstGeom>
          <a:solidFill>
            <a:srgbClr val="F2F8EE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</a:rPr>
              <a:t>파인튜닝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sp useBgFill="1">
        <p:nvSpPr>
          <p:cNvPr id="10" name="순서도: 대체 처리 9">
            <a:extLst>
              <a:ext uri="{FF2B5EF4-FFF2-40B4-BE49-F238E27FC236}">
                <a16:creationId xmlns:a16="http://schemas.microsoft.com/office/drawing/2014/main" id="{FBB39485-5863-4532-B908-5FB15677C3CA}"/>
              </a:ext>
            </a:extLst>
          </p:cNvPr>
          <p:cNvSpPr/>
          <p:nvPr/>
        </p:nvSpPr>
        <p:spPr>
          <a:xfrm>
            <a:off x="945042" y="3131180"/>
            <a:ext cx="1492160" cy="595639"/>
          </a:xfrm>
          <a:prstGeom prst="flowChartAlternateProcess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데이터 </a:t>
            </a:r>
            <a:r>
              <a:rPr lang="ko-KR" altLang="en-US" sz="1200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크롤링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57C3A3BF-978F-4591-A598-AE9BE2D6162C}"/>
              </a:ext>
            </a:extLst>
          </p:cNvPr>
          <p:cNvSpPr/>
          <p:nvPr/>
        </p:nvSpPr>
        <p:spPr>
          <a:xfrm>
            <a:off x="2827241" y="2903591"/>
            <a:ext cx="1811534" cy="981668"/>
          </a:xfrm>
          <a:prstGeom prst="flowChartAlternateProcess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데이터 전처리를 통한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Data.txt </a:t>
            </a:r>
          </a:p>
          <a:p>
            <a:pPr algn="ctr"/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토큰 및 태그 처리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2440FEE8-DBA9-434C-9B34-400CF743F560}"/>
              </a:ext>
            </a:extLst>
          </p:cNvPr>
          <p:cNvSpPr/>
          <p:nvPr/>
        </p:nvSpPr>
        <p:spPr>
          <a:xfrm>
            <a:off x="5040984" y="2618737"/>
            <a:ext cx="2148658" cy="1487542"/>
          </a:xfrm>
          <a:prstGeom prst="flowChartAlternateProcess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Train 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데이터셋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Validation</a:t>
            </a:r>
          </a:p>
          <a:p>
            <a:pPr algn="ctr"/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데이터셋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A1F81F-712A-4E70-ADB2-01F62A1E2E31}"/>
              </a:ext>
            </a:extLst>
          </p:cNvPr>
          <p:cNvCxnSpPr>
            <a:cxnSpLocks/>
          </p:cNvCxnSpPr>
          <p:nvPr/>
        </p:nvCxnSpPr>
        <p:spPr>
          <a:xfrm>
            <a:off x="2437202" y="3429000"/>
            <a:ext cx="390039" cy="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대체 처리 67">
            <a:extLst>
              <a:ext uri="{FF2B5EF4-FFF2-40B4-BE49-F238E27FC236}">
                <a16:creationId xmlns:a16="http://schemas.microsoft.com/office/drawing/2014/main" id="{3E319861-F6F0-4BA0-8FFC-06FF68D50ABC}"/>
              </a:ext>
            </a:extLst>
          </p:cNvPr>
          <p:cNvSpPr/>
          <p:nvPr/>
        </p:nvSpPr>
        <p:spPr>
          <a:xfrm>
            <a:off x="7591851" y="2903591"/>
            <a:ext cx="1811534" cy="981668"/>
          </a:xfrm>
          <a:prstGeom prst="flowChartAlternateProcess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Bert </a:t>
            </a:r>
            <a:r>
              <a:rPr lang="ko-KR" altLang="en-US" sz="1200" b="1" dirty="0" err="1">
                <a:solidFill>
                  <a:schemeClr val="accent6">
                    <a:lumMod val="50000"/>
                  </a:schemeClr>
                </a:solidFill>
              </a:rPr>
              <a:t>파인튜닝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 실시</a:t>
            </a:r>
          </a:p>
        </p:txBody>
      </p:sp>
      <p:sp>
        <p:nvSpPr>
          <p:cNvPr id="70" name="순서도: 대체 처리 69">
            <a:extLst>
              <a:ext uri="{FF2B5EF4-FFF2-40B4-BE49-F238E27FC236}">
                <a16:creationId xmlns:a16="http://schemas.microsoft.com/office/drawing/2014/main" id="{6FB6BA97-7C7D-460D-B198-AD8883F7DC13}"/>
              </a:ext>
            </a:extLst>
          </p:cNvPr>
          <p:cNvSpPr/>
          <p:nvPr/>
        </p:nvSpPr>
        <p:spPr>
          <a:xfrm>
            <a:off x="9789264" y="2977171"/>
            <a:ext cx="1421495" cy="884534"/>
          </a:xfrm>
          <a:prstGeom prst="flowChartAlternateProcess">
            <a:avLst/>
          </a:prstGeom>
          <a:ln w="349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실제 질문을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첨부하여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</a:rPr>
              <a:t>검증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9C7E55F-85A0-44BC-A80E-6CC4C3108F94}"/>
              </a:ext>
            </a:extLst>
          </p:cNvPr>
          <p:cNvCxnSpPr>
            <a:cxnSpLocks/>
          </p:cNvCxnSpPr>
          <p:nvPr/>
        </p:nvCxnSpPr>
        <p:spPr>
          <a:xfrm flipV="1">
            <a:off x="4650945" y="3422613"/>
            <a:ext cx="390039" cy="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5F67507-B0A6-4694-873E-C2B92FA49A75}"/>
              </a:ext>
            </a:extLst>
          </p:cNvPr>
          <p:cNvCxnSpPr>
            <a:cxnSpLocks/>
          </p:cNvCxnSpPr>
          <p:nvPr/>
        </p:nvCxnSpPr>
        <p:spPr>
          <a:xfrm flipV="1">
            <a:off x="7189642" y="3422613"/>
            <a:ext cx="390039" cy="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462B0A1-7A57-4CFB-BA7F-FBF8B817E7AF}"/>
              </a:ext>
            </a:extLst>
          </p:cNvPr>
          <p:cNvCxnSpPr>
            <a:cxnSpLocks/>
          </p:cNvCxnSpPr>
          <p:nvPr/>
        </p:nvCxnSpPr>
        <p:spPr>
          <a:xfrm flipV="1">
            <a:off x="9415555" y="3419438"/>
            <a:ext cx="390039" cy="1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스크린샷, 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8F2C755B-5546-C6C3-CEBB-FD78A38EF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20" y="5654340"/>
            <a:ext cx="981477" cy="76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63F27-5F43-4353-A703-237361329E6A}"/>
              </a:ext>
            </a:extLst>
          </p:cNvPr>
          <p:cNvSpPr txBox="1"/>
          <p:nvPr/>
        </p:nvSpPr>
        <p:spPr>
          <a:xfrm>
            <a:off x="2515906" y="7307901"/>
            <a:ext cx="10702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202124"/>
                </a:solidFill>
                <a:latin typeface="Arial Unicode MS"/>
                <a:ea typeface="inherit"/>
              </a:rPr>
              <a:t>음식 데이터 셋 가져 온 사이트 등 자료 추가</a:t>
            </a:r>
            <a:endParaRPr lang="ko-KR" altLang="en-US" sz="1600" dirty="0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데이터 </a:t>
            </a:r>
            <a:r>
              <a:rPr lang="ko-KR" altLang="en-US" sz="1400" b="1" dirty="0" err="1">
                <a:solidFill>
                  <a:schemeClr val="bg1"/>
                </a:solidFill>
              </a:rPr>
              <a:t>크롤링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AE1914-FD34-4525-9014-4D42754DF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92" y="1357402"/>
            <a:ext cx="5522362" cy="5033792"/>
          </a:xfrm>
          <a:prstGeom prst="rect">
            <a:avLst/>
          </a:prstGeom>
          <a:effectLst>
            <a:outerShdw blurRad="50800" dist="50800" dir="1140000" algn="ctr" rotWithShape="0">
              <a:srgbClr val="000000">
                <a:alpha val="4000"/>
              </a:srgbClr>
            </a:outerShdw>
            <a:softEdge rad="127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F852D3-7F54-4BC6-BE44-5E334801C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81" y="4250339"/>
            <a:ext cx="1554094" cy="16238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5643D0-08A3-43BD-9381-326305C4A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12" y="1147028"/>
            <a:ext cx="3174688" cy="2379951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A0200ACF-1DFC-4F72-84C0-713FAD272AA0}"/>
              </a:ext>
            </a:extLst>
          </p:cNvPr>
          <p:cNvSpPr/>
          <p:nvPr/>
        </p:nvSpPr>
        <p:spPr bwMode="auto">
          <a:xfrm>
            <a:off x="2322113" y="3113386"/>
            <a:ext cx="574664" cy="665297"/>
          </a:xfrm>
          <a:prstGeom prst="downArrow">
            <a:avLst/>
          </a:prstGeom>
          <a:solidFill>
            <a:srgbClr val="00B400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288798-2503-9A5D-CEA8-3889B20EB398}"/>
              </a:ext>
            </a:extLst>
          </p:cNvPr>
          <p:cNvSpPr/>
          <p:nvPr/>
        </p:nvSpPr>
        <p:spPr bwMode="auto">
          <a:xfrm>
            <a:off x="5547382" y="1362165"/>
            <a:ext cx="2261529" cy="338049"/>
          </a:xfrm>
          <a:prstGeom prst="round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7361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타원 102">
            <a:extLst>
              <a:ext uri="{FF2B5EF4-FFF2-40B4-BE49-F238E27FC236}">
                <a16:creationId xmlns:a16="http://schemas.microsoft.com/office/drawing/2014/main" id="{1DEB6595-7058-4484-822B-D49BB8DE40F7}"/>
              </a:ext>
            </a:extLst>
          </p:cNvPr>
          <p:cNvSpPr/>
          <p:nvPr/>
        </p:nvSpPr>
        <p:spPr bwMode="auto">
          <a:xfrm>
            <a:off x="5707378" y="1280386"/>
            <a:ext cx="845988" cy="826360"/>
          </a:xfrm>
          <a:prstGeom prst="ellipse">
            <a:avLst/>
          </a:prstGeom>
          <a:solidFill>
            <a:srgbClr val="6A88D5"/>
          </a:solidFill>
          <a:ln>
            <a:solidFill>
              <a:srgbClr val="6A89D5"/>
            </a:solidFill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>
                <a:solidFill>
                  <a:schemeClr val="bg1"/>
                </a:solidFill>
                <a:latin typeface="Arial Unicode MS"/>
                <a:ea typeface="inherit"/>
              </a:rPr>
              <a:t>아하</a:t>
            </a:r>
            <a:endParaRPr lang="en-US" altLang="ko-KR" sz="1400" b="1" dirty="0">
              <a:solidFill>
                <a:schemeClr val="bg1"/>
              </a:solidFill>
              <a:latin typeface="Arial Unicode MS"/>
              <a:ea typeface="inheri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03D83AD-CF15-4A3C-BD49-04F46448FE49}"/>
              </a:ext>
            </a:extLst>
          </p:cNvPr>
          <p:cNvSpPr/>
          <p:nvPr/>
        </p:nvSpPr>
        <p:spPr bwMode="auto">
          <a:xfrm>
            <a:off x="9065920" y="1280386"/>
            <a:ext cx="845988" cy="826360"/>
          </a:xfrm>
          <a:prstGeom prst="ellipse">
            <a:avLst/>
          </a:prstGeom>
          <a:solidFill>
            <a:srgbClr val="A7C9BA"/>
          </a:solidFill>
          <a:ln>
            <a:solidFill>
              <a:srgbClr val="BFD7CC"/>
            </a:solidFill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solidFill>
                  <a:schemeClr val="bg1"/>
                </a:solidFill>
                <a:latin typeface="Arial Unicode MS"/>
                <a:ea typeface="inherit"/>
              </a:rPr>
              <a:t>네이버</a:t>
            </a:r>
            <a:endParaRPr lang="en-US" altLang="ko-KR" sz="1300" b="1" dirty="0">
              <a:solidFill>
                <a:schemeClr val="bg1"/>
              </a:solidFill>
              <a:latin typeface="Arial Unicode MS"/>
              <a:ea typeface="inherit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7DF0FF4-6265-4E61-AEB0-8AA98F696415}"/>
              </a:ext>
            </a:extLst>
          </p:cNvPr>
          <p:cNvSpPr/>
          <p:nvPr/>
        </p:nvSpPr>
        <p:spPr bwMode="auto">
          <a:xfrm>
            <a:off x="982182" y="2244660"/>
            <a:ext cx="2227776" cy="36891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1B18A7-A8BA-4392-85EE-CE5DE7969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42" y="1939050"/>
            <a:ext cx="3193519" cy="4620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28831D-34E0-4754-9394-AAAB9DBA9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34" y="1950438"/>
            <a:ext cx="2897907" cy="4348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9524255-0C34-4290-8523-0E6AA65C4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828" y="2504009"/>
            <a:ext cx="2740968" cy="4528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92956D-1829-4F5E-80F9-6622B9809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42" y="2544652"/>
            <a:ext cx="3193519" cy="452895"/>
          </a:xfrm>
          <a:prstGeom prst="rect">
            <a:avLst/>
          </a:prstGeom>
        </p:spPr>
      </p:pic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데이터 수집 </a:t>
            </a:r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9BB4EE-41D4-4086-985B-883C6E4D5A0F}"/>
              </a:ext>
            </a:extLst>
          </p:cNvPr>
          <p:cNvSpPr/>
          <p:nvPr/>
        </p:nvSpPr>
        <p:spPr bwMode="auto">
          <a:xfrm>
            <a:off x="4612398" y="2064232"/>
            <a:ext cx="486977" cy="1804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A63DCE-F9E1-49CE-A258-D9039E852C8A}"/>
              </a:ext>
            </a:extLst>
          </p:cNvPr>
          <p:cNvSpPr txBox="1"/>
          <p:nvPr/>
        </p:nvSpPr>
        <p:spPr>
          <a:xfrm>
            <a:off x="4549054" y="2019261"/>
            <a:ext cx="138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</a:rPr>
              <a:t>건강식단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EA1891-0617-4642-9388-FA41A38FB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943" y="2956904"/>
            <a:ext cx="3193519" cy="34428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05A4484-72AD-457C-8337-02A72CF1E9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89" y="2956904"/>
            <a:ext cx="3193519" cy="3442893"/>
          </a:xfrm>
          <a:prstGeom prst="rect">
            <a:avLst/>
          </a:prstGeom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92E36EE-BFB0-4598-9517-37C409854D33}"/>
              </a:ext>
            </a:extLst>
          </p:cNvPr>
          <p:cNvSpPr/>
          <p:nvPr/>
        </p:nvSpPr>
        <p:spPr bwMode="auto">
          <a:xfrm>
            <a:off x="6101421" y="2533501"/>
            <a:ext cx="904399" cy="452895"/>
          </a:xfrm>
          <a:prstGeom prst="round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92ECB65-7051-4EE3-B40E-43B81A4D4C5F}"/>
              </a:ext>
            </a:extLst>
          </p:cNvPr>
          <p:cNvSpPr/>
          <p:nvPr/>
        </p:nvSpPr>
        <p:spPr bwMode="auto">
          <a:xfrm>
            <a:off x="9975134" y="2515161"/>
            <a:ext cx="776348" cy="465148"/>
          </a:xfrm>
          <a:prstGeom prst="round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1C28DAF7-D5AB-41C7-87C3-FA99D3FFC3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533" y="2069058"/>
            <a:ext cx="197612" cy="197612"/>
          </a:xfrm>
          <a:prstGeom prst="rect">
            <a:avLst/>
          </a:prstGeom>
        </p:spPr>
      </p:pic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FAFD2D6-D19E-4EE5-9E47-BCB9A2A76829}"/>
              </a:ext>
            </a:extLst>
          </p:cNvPr>
          <p:cNvSpPr/>
          <p:nvPr/>
        </p:nvSpPr>
        <p:spPr bwMode="auto">
          <a:xfrm>
            <a:off x="1091592" y="2349121"/>
            <a:ext cx="2009550" cy="348311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FA8EC87-9FFB-4CAA-B0FB-2C250BC22A49}"/>
              </a:ext>
            </a:extLst>
          </p:cNvPr>
          <p:cNvSpPr/>
          <p:nvPr/>
        </p:nvSpPr>
        <p:spPr bwMode="auto">
          <a:xfrm>
            <a:off x="1278677" y="3654096"/>
            <a:ext cx="1411390" cy="301477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herit"/>
              </a:rPr>
              <a:t> 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inherit"/>
              </a:rPr>
              <a:t>건강 식단</a:t>
            </a:r>
            <a:endParaRPr kumimoji="0" lang="ko-KR" altLang="en-US" sz="11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+mj-lt"/>
              <a:ea typeface="inherit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80DFF3F2-6DFF-4B8C-9E82-51B8337757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74" y="3717599"/>
            <a:ext cx="175985" cy="175985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18EC273A-4966-47AD-BCC2-45A8FF17E90F}"/>
              </a:ext>
            </a:extLst>
          </p:cNvPr>
          <p:cNvSpPr/>
          <p:nvPr/>
        </p:nvSpPr>
        <p:spPr bwMode="auto">
          <a:xfrm>
            <a:off x="1278678" y="4043376"/>
            <a:ext cx="1411389" cy="30147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herit"/>
              </a:rPr>
              <a:t> 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inherit"/>
              </a:rPr>
              <a:t>식단 추천</a:t>
            </a:r>
            <a:endParaRPr kumimoji="0" lang="ko-KR" altLang="en-US" sz="11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+mj-lt"/>
              <a:ea typeface="inherit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5B070A23-D7F7-4B76-A181-18E18463D2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73" y="4125668"/>
            <a:ext cx="175985" cy="175985"/>
          </a:xfrm>
          <a:prstGeom prst="rect">
            <a:avLst/>
          </a:prstGeom>
        </p:spPr>
      </p:pic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BBEA78DE-5F09-494C-AE59-E68A9E99D677}"/>
              </a:ext>
            </a:extLst>
          </p:cNvPr>
          <p:cNvSpPr/>
          <p:nvPr/>
        </p:nvSpPr>
        <p:spPr bwMode="auto">
          <a:xfrm>
            <a:off x="1278678" y="4419321"/>
            <a:ext cx="1411390" cy="301477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inherit"/>
              </a:rPr>
              <a:t>알레르기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0ABE532D-EDA5-4FD9-A8C0-28F8B6C19F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73" y="4498992"/>
            <a:ext cx="175985" cy="175985"/>
          </a:xfrm>
          <a:prstGeom prst="rect">
            <a:avLst/>
          </a:prstGeom>
        </p:spPr>
      </p:pic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C203D23-E0B8-4DC6-B337-E5E2A1BFD3A6}"/>
              </a:ext>
            </a:extLst>
          </p:cNvPr>
          <p:cNvSpPr/>
          <p:nvPr/>
        </p:nvSpPr>
        <p:spPr bwMode="auto">
          <a:xfrm>
            <a:off x="1278678" y="4795266"/>
            <a:ext cx="1411390" cy="301477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inherit"/>
              </a:rPr>
              <a:t>선호 음식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206CA92-F8D6-4838-A2D3-883AD83D6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73" y="4863596"/>
            <a:ext cx="175985" cy="175985"/>
          </a:xfrm>
          <a:prstGeom prst="rect">
            <a:avLst/>
          </a:prstGeom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83624C25-3543-4AFE-B8C7-FA8691E2C6C9}"/>
              </a:ext>
            </a:extLst>
          </p:cNvPr>
          <p:cNvSpPr/>
          <p:nvPr/>
        </p:nvSpPr>
        <p:spPr bwMode="auto">
          <a:xfrm>
            <a:off x="1278678" y="5182379"/>
            <a:ext cx="1411389" cy="301477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en-US" sz="11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inherit"/>
              </a:rPr>
              <a:t>비선호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inherit"/>
              </a:rPr>
              <a:t> 음식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E8C46EE6-936A-4928-8752-2FEE9B6D16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659" y="5221722"/>
            <a:ext cx="175985" cy="175985"/>
          </a:xfrm>
          <a:prstGeom prst="rect">
            <a:avLst/>
          </a:prstGeom>
        </p:spPr>
      </p:pic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17DB15D-DB1E-4CBE-AC4B-D1972BF712F2}"/>
              </a:ext>
            </a:extLst>
          </p:cNvPr>
          <p:cNvSpPr/>
          <p:nvPr/>
        </p:nvSpPr>
        <p:spPr bwMode="auto">
          <a:xfrm>
            <a:off x="1204041" y="2956123"/>
            <a:ext cx="1790700" cy="301477"/>
          </a:xfrm>
          <a:prstGeom prst="round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inherit"/>
              </a:rPr>
              <a:t>  </a:t>
            </a:r>
            <a:r>
              <a:rPr lang="en-US" altLang="ko-KR" sz="1100" b="1" dirty="0" err="1">
                <a:solidFill>
                  <a:schemeClr val="bg1">
                    <a:lumMod val="85000"/>
                  </a:schemeClr>
                </a:solidFill>
                <a:latin typeface="+mj-lt"/>
                <a:ea typeface="inherit"/>
              </a:rPr>
              <a:t>Serch</a:t>
            </a: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+mj-lt"/>
                <a:ea typeface="inherit"/>
              </a:rPr>
              <a:t>..                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effectLst/>
              <a:latin typeface="+mj-lt"/>
              <a:ea typeface="inherit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1D0C8DE7-DF86-4060-96B5-3AF11A0DD5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33" y="3021333"/>
            <a:ext cx="175985" cy="175985"/>
          </a:xfrm>
          <a:prstGeom prst="rect">
            <a:avLst/>
          </a:prstGeom>
        </p:spPr>
      </p:pic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8D4C1E1-95D3-4162-9245-9571A450DADE}"/>
              </a:ext>
            </a:extLst>
          </p:cNvPr>
          <p:cNvCxnSpPr>
            <a:cxnSpLocks/>
          </p:cNvCxnSpPr>
          <p:nvPr/>
        </p:nvCxnSpPr>
        <p:spPr>
          <a:xfrm>
            <a:off x="2632918" y="3018869"/>
            <a:ext cx="0" cy="175985"/>
          </a:xfrm>
          <a:prstGeom prst="line">
            <a:avLst/>
          </a:prstGeom>
          <a:ln w="44450" cmpd="dbl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그림 115">
            <a:extLst>
              <a:ext uri="{FF2B5EF4-FFF2-40B4-BE49-F238E27FC236}">
                <a16:creationId xmlns:a16="http://schemas.microsoft.com/office/drawing/2014/main" id="{E256B79C-3587-41F6-9A4E-4705284299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4" y="1576192"/>
            <a:ext cx="985406" cy="983435"/>
          </a:xfrm>
          <a:prstGeom prst="rect">
            <a:avLst/>
          </a:prstGeom>
        </p:spPr>
      </p:pic>
      <p:sp>
        <p:nvSpPr>
          <p:cNvPr id="120" name="타원 119">
            <a:extLst>
              <a:ext uri="{FF2B5EF4-FFF2-40B4-BE49-F238E27FC236}">
                <a16:creationId xmlns:a16="http://schemas.microsoft.com/office/drawing/2014/main" id="{74D30B95-3651-4BB2-BF1D-2485C9551433}"/>
              </a:ext>
            </a:extLst>
          </p:cNvPr>
          <p:cNvSpPr/>
          <p:nvPr/>
        </p:nvSpPr>
        <p:spPr bwMode="auto">
          <a:xfrm>
            <a:off x="2854433" y="3540215"/>
            <a:ext cx="1255411" cy="109799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inherit"/>
              </a:rPr>
              <a:t>식단 관련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inherit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inherit"/>
              </a:rPr>
              <a:t>질문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6389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데이터 수집</a:t>
            </a:r>
            <a:r>
              <a:rPr lang="en-US" altLang="ko-KR" sz="1400" b="1" dirty="0">
                <a:solidFill>
                  <a:schemeClr val="bg1"/>
                </a:solidFill>
              </a:rPr>
              <a:t>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5C3DBB-269A-4436-A76E-5EE7BAD63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04" y="1590147"/>
            <a:ext cx="4619900" cy="23822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E7D0FF-7B40-4317-8881-769DC9658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00" y="2701842"/>
            <a:ext cx="4619900" cy="2462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3812B6-8EC1-4E9C-B93E-C2954DCEE2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27" y="3972891"/>
            <a:ext cx="4619900" cy="23822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0B9546-04B3-49D3-9E8C-D3A7C464D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254" y="1332185"/>
            <a:ext cx="4215902" cy="5160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404459-7D74-420E-AFE9-762E43EF27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26" y="3972380"/>
            <a:ext cx="2798629" cy="2473627"/>
          </a:xfrm>
          <a:prstGeom prst="rect">
            <a:avLst/>
          </a:prstGeom>
        </p:spPr>
      </p:pic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9FB9A69-54BE-4FB6-8BE5-105221D9415C}"/>
              </a:ext>
            </a:extLst>
          </p:cNvPr>
          <p:cNvSpPr/>
          <p:nvPr/>
        </p:nvSpPr>
        <p:spPr bwMode="auto">
          <a:xfrm>
            <a:off x="8605051" y="1792470"/>
            <a:ext cx="2459105" cy="1583039"/>
          </a:xfrm>
          <a:prstGeom prst="roundRect">
            <a:avLst/>
          </a:prstGeom>
          <a:solidFill>
            <a:srgbClr val="F8F3CE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+mj-lt"/>
                <a:ea typeface="inherit"/>
              </a:rPr>
              <a:t>약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inherit"/>
              </a:rPr>
              <a:t>10,000</a:t>
            </a:r>
            <a:r>
              <a:rPr kumimoji="0" lang="en-US" altLang="ko-KR" sz="1600" b="1" i="0" u="none" strike="noStrike" cap="none" normalizeH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inherit"/>
              </a:rPr>
              <a:t>개의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+mj-lt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+mj-lt"/>
                <a:ea typeface="inherit"/>
              </a:rPr>
              <a:t>질문 </a:t>
            </a:r>
            <a:r>
              <a:rPr lang="ko-KR" altLang="en-US" sz="1600" b="1" dirty="0" err="1">
                <a:solidFill>
                  <a:schemeClr val="bg2">
                    <a:lumMod val="25000"/>
                  </a:schemeClr>
                </a:solidFill>
                <a:latin typeface="+mj-lt"/>
                <a:ea typeface="inherit"/>
              </a:rPr>
              <a:t>크롤링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+mj-lt"/>
                <a:ea typeface="inherit"/>
              </a:rPr>
              <a:t> 후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+mj-lt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inherit"/>
              </a:rPr>
              <a:t>분류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inherit"/>
              </a:rPr>
              <a:t>,</a:t>
            </a:r>
            <a:r>
              <a:rPr kumimoji="0" lang="en-US" altLang="ko-KR" sz="1600" b="1" i="0" u="none" strike="noStrike" cap="none" normalizeH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inherit"/>
              </a:rPr>
              <a:t> 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+mj-lt"/>
                <a:ea typeface="inherit"/>
              </a:rPr>
              <a:t>확인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+mj-lt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42517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데이터 수집 </a:t>
            </a:r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FBF7B6-8027-4A04-85B7-C94699EAD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00" y="1713816"/>
            <a:ext cx="4754173" cy="44967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4B2403-F7C4-40B4-9C02-C41395138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97" y="2200189"/>
            <a:ext cx="4524101" cy="352401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0F339EA-EE86-4299-9816-D8CB63683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33" y="1784917"/>
            <a:ext cx="1351465" cy="4805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7A69851-5281-40B7-A4BC-EFB60453D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39" y="1342207"/>
            <a:ext cx="1088934" cy="40602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2EAC33-6EE5-CE98-CB7E-98542330EE90}"/>
              </a:ext>
            </a:extLst>
          </p:cNvPr>
          <p:cNvSpPr/>
          <p:nvPr/>
        </p:nvSpPr>
        <p:spPr bwMode="auto">
          <a:xfrm>
            <a:off x="2462213" y="4962525"/>
            <a:ext cx="3262312" cy="1147763"/>
          </a:xfrm>
          <a:prstGeom prst="round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03EB25-9990-D0D6-AC08-B69BA0C28D5E}"/>
              </a:ext>
            </a:extLst>
          </p:cNvPr>
          <p:cNvSpPr/>
          <p:nvPr/>
        </p:nvSpPr>
        <p:spPr bwMode="auto">
          <a:xfrm>
            <a:off x="6729413" y="3543680"/>
            <a:ext cx="3714750" cy="1742695"/>
          </a:xfrm>
          <a:prstGeom prst="round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74097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데이터 수집</a:t>
            </a:r>
            <a:r>
              <a:rPr lang="en-US" altLang="ko-KR" sz="1400" b="1" dirty="0">
                <a:solidFill>
                  <a:schemeClr val="bg1"/>
                </a:solidFill>
              </a:rPr>
              <a:t>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91119B-5A5C-4251-8839-3155501E5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61" y="3891175"/>
            <a:ext cx="7127877" cy="26687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E0EE6D6-965D-4449-BF08-870E0E5A7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60" y="1350696"/>
            <a:ext cx="7127877" cy="2415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1658D-BDC3-4D84-B5BF-615A15839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987" y="4708871"/>
            <a:ext cx="1033320" cy="10333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A516975-82DD-4276-82DA-BC95075F31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472" y="2402918"/>
            <a:ext cx="2062163" cy="73332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C22EE8-8277-48BA-9071-C0AEAE713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60" y="1350696"/>
            <a:ext cx="7127877" cy="5209191"/>
          </a:xfrm>
          <a:prstGeom prst="rect">
            <a:avLst/>
          </a:prstGeom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C56F2BBE-5BE2-A6F0-3BC2-F86472F10B7E}"/>
              </a:ext>
            </a:extLst>
          </p:cNvPr>
          <p:cNvSpPr/>
          <p:nvPr/>
        </p:nvSpPr>
        <p:spPr bwMode="auto">
          <a:xfrm>
            <a:off x="9659937" y="3374515"/>
            <a:ext cx="1033320" cy="10333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1B0804B-59BC-36A7-03AA-87811A709317}"/>
              </a:ext>
            </a:extLst>
          </p:cNvPr>
          <p:cNvSpPr/>
          <p:nvPr/>
        </p:nvSpPr>
        <p:spPr bwMode="auto">
          <a:xfrm>
            <a:off x="9003593" y="3149962"/>
            <a:ext cx="2384107" cy="15451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Arial Unicode MS"/>
                <a:ea typeface="inherit"/>
              </a:rPr>
              <a:t>통합 식품 영양 재료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Arial Unicode MS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  <a:ea typeface="inherit"/>
              </a:rPr>
              <a:t>데이터 생성</a:t>
            </a:r>
          </a:p>
        </p:txBody>
      </p:sp>
    </p:spTree>
    <p:extLst>
      <p:ext uri="{BB962C8B-B14F-4D97-AF65-F5344CB8AC3E}">
        <p14:creationId xmlns:p14="http://schemas.microsoft.com/office/powerpoint/2010/main" val="328262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56EA2F4-44B0-4247-AFBD-A13935A3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1" y="1640066"/>
            <a:ext cx="10021760" cy="44169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데이터 수집</a:t>
            </a:r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AE7B3F-DA93-4693-99D6-8AA13C0F4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705" y="3049448"/>
            <a:ext cx="1446678" cy="14466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76A1BC-768C-4D80-80E1-01B6EDE16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37" y="2542971"/>
            <a:ext cx="5034327" cy="297367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3B5021E-98E8-82CB-551B-4F81DC3DEF80}"/>
              </a:ext>
            </a:extLst>
          </p:cNvPr>
          <p:cNvSpPr/>
          <p:nvPr/>
        </p:nvSpPr>
        <p:spPr bwMode="auto">
          <a:xfrm>
            <a:off x="7777163" y="1586133"/>
            <a:ext cx="2671762" cy="4522720"/>
          </a:xfrm>
          <a:prstGeom prst="round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75F358-A21F-0DAB-9120-DDAFCFD43753}"/>
              </a:ext>
            </a:extLst>
          </p:cNvPr>
          <p:cNvSpPr/>
          <p:nvPr/>
        </p:nvSpPr>
        <p:spPr bwMode="auto">
          <a:xfrm>
            <a:off x="10410582" y="1621016"/>
            <a:ext cx="641564" cy="4465570"/>
          </a:xfrm>
          <a:prstGeom prst="round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948F2DF-DC18-497B-BBB9-AC1ABDBAA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9" y="1963930"/>
            <a:ext cx="11772611" cy="42292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3649AED-F574-B9EA-EC0D-7A7673D5902B}"/>
              </a:ext>
            </a:extLst>
          </p:cNvPr>
          <p:cNvSpPr/>
          <p:nvPr/>
        </p:nvSpPr>
        <p:spPr bwMode="auto">
          <a:xfrm>
            <a:off x="11354964" y="1936207"/>
            <a:ext cx="474200" cy="450649"/>
          </a:xfrm>
          <a:prstGeom prst="ellipse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DE36777-1052-D1E2-A777-A2631DB48AF8}"/>
              </a:ext>
            </a:extLst>
          </p:cNvPr>
          <p:cNvSpPr/>
          <p:nvPr/>
        </p:nvSpPr>
        <p:spPr bwMode="auto">
          <a:xfrm>
            <a:off x="5060179" y="4778318"/>
            <a:ext cx="727163" cy="582215"/>
          </a:xfrm>
          <a:prstGeom prst="ellipse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5623A0E-4ED1-43EF-A3F3-263CDC6D2C71}"/>
              </a:ext>
            </a:extLst>
          </p:cNvPr>
          <p:cNvSpPr/>
          <p:nvPr/>
        </p:nvSpPr>
        <p:spPr bwMode="auto">
          <a:xfrm>
            <a:off x="2251782" y="2470698"/>
            <a:ext cx="3333835" cy="3045950"/>
          </a:xfrm>
          <a:prstGeom prst="ellipse">
            <a:avLst/>
          </a:prstGeom>
          <a:solidFill>
            <a:srgbClr val="576A6A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Arial Unicode MS"/>
                <a:ea typeface="inherit"/>
              </a:rPr>
              <a:t>요리 난이도↑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Arial Unicode MS"/>
                <a:ea typeface="inherit"/>
              </a:rPr>
              <a:t>  </a:t>
            </a:r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/>
                <a:ea typeface="inherit"/>
              </a:rPr>
              <a:t>Frequency</a:t>
            </a:r>
            <a:r>
              <a:rPr lang="ko-KR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/>
                <a:ea typeface="inherit"/>
              </a:rPr>
              <a:t> ↓</a:t>
            </a:r>
            <a:endParaRPr lang="en-US" altLang="ko-KR" sz="1600" b="1" dirty="0">
              <a:solidFill>
                <a:schemeClr val="accent4">
                  <a:lumMod val="60000"/>
                  <a:lumOff val="40000"/>
                </a:schemeClr>
              </a:solidFill>
              <a:latin typeface="Arial Unicode MS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Arial Unicode MS"/>
              <a:ea typeface="inherit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Arial Unicode MS"/>
                <a:ea typeface="inherit"/>
              </a:rPr>
              <a:t>요리 난이도↓  </a:t>
            </a:r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/>
                <a:ea typeface="inherit"/>
              </a:rPr>
              <a:t>Frequency</a:t>
            </a:r>
            <a:r>
              <a:rPr lang="ko-KR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/>
                <a:ea typeface="inherit"/>
              </a:rPr>
              <a:t> ↑</a:t>
            </a:r>
          </a:p>
        </p:txBody>
      </p:sp>
    </p:spTree>
    <p:extLst>
      <p:ext uri="{BB962C8B-B14F-4D97-AF65-F5344CB8AC3E}">
        <p14:creationId xmlns:p14="http://schemas.microsoft.com/office/powerpoint/2010/main" val="267675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7" grpId="0" animBg="1"/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73ACE895-8905-417A-A63D-A1BD22B45C10}"/>
              </a:ext>
            </a:extLst>
          </p:cNvPr>
          <p:cNvSpPr/>
          <p:nvPr/>
        </p:nvSpPr>
        <p:spPr>
          <a:xfrm>
            <a:off x="2541395" y="4359970"/>
            <a:ext cx="1779104" cy="1600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1A265CE7-2F52-4855-AB23-AA21C7711EB7}"/>
              </a:ext>
            </a:extLst>
          </p:cNvPr>
          <p:cNvSpPr/>
          <p:nvPr/>
        </p:nvSpPr>
        <p:spPr>
          <a:xfrm>
            <a:off x="673224" y="656510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목      차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64FEDA5-4B04-4F68-AB8B-3D0E1F7F46FA}"/>
              </a:ext>
            </a:extLst>
          </p:cNvPr>
          <p:cNvSpPr/>
          <p:nvPr/>
        </p:nvSpPr>
        <p:spPr>
          <a:xfrm>
            <a:off x="774702" y="2588908"/>
            <a:ext cx="1779104" cy="1600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56CFA90-57B4-41CF-9357-EC612A96D38E}"/>
              </a:ext>
            </a:extLst>
          </p:cNvPr>
          <p:cNvSpPr/>
          <p:nvPr/>
        </p:nvSpPr>
        <p:spPr>
          <a:xfrm>
            <a:off x="9650344" y="4359970"/>
            <a:ext cx="1779104" cy="1600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1AD1593-8E04-4326-9466-850643162115}"/>
              </a:ext>
            </a:extLst>
          </p:cNvPr>
          <p:cNvSpPr/>
          <p:nvPr/>
        </p:nvSpPr>
        <p:spPr>
          <a:xfrm>
            <a:off x="7891118" y="2582579"/>
            <a:ext cx="1779104" cy="1600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D2F3FEE-AB49-4D88-ADB2-C5D6F17B34E0}"/>
              </a:ext>
            </a:extLst>
          </p:cNvPr>
          <p:cNvSpPr/>
          <p:nvPr/>
        </p:nvSpPr>
        <p:spPr>
          <a:xfrm>
            <a:off x="6092136" y="4359970"/>
            <a:ext cx="1779104" cy="1600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DAA695C-8B78-44DA-B59E-701BD2E5D11C}"/>
              </a:ext>
            </a:extLst>
          </p:cNvPr>
          <p:cNvSpPr/>
          <p:nvPr/>
        </p:nvSpPr>
        <p:spPr>
          <a:xfrm>
            <a:off x="4332910" y="2582579"/>
            <a:ext cx="1779104" cy="1600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5598E3-AAB7-491D-A308-4C9FF8B3C864}"/>
              </a:ext>
            </a:extLst>
          </p:cNvPr>
          <p:cNvSpPr txBox="1"/>
          <p:nvPr/>
        </p:nvSpPr>
        <p:spPr>
          <a:xfrm>
            <a:off x="1383384" y="1720683"/>
            <a:ext cx="52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01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E5503-2D27-417E-B612-21CE00FE0F0F}"/>
              </a:ext>
            </a:extLst>
          </p:cNvPr>
          <p:cNvSpPr txBox="1"/>
          <p:nvPr/>
        </p:nvSpPr>
        <p:spPr>
          <a:xfrm>
            <a:off x="3173240" y="3650781"/>
            <a:ext cx="520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02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468AFF-1A38-4AF6-98E6-B61932A7050E}"/>
              </a:ext>
            </a:extLst>
          </p:cNvPr>
          <p:cNvSpPr txBox="1"/>
          <p:nvPr/>
        </p:nvSpPr>
        <p:spPr>
          <a:xfrm>
            <a:off x="8516379" y="1720573"/>
            <a:ext cx="52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05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673714-7799-4744-A09F-2A906B6E4EF4}"/>
              </a:ext>
            </a:extLst>
          </p:cNvPr>
          <p:cNvSpPr txBox="1"/>
          <p:nvPr/>
        </p:nvSpPr>
        <p:spPr>
          <a:xfrm>
            <a:off x="6718003" y="3650781"/>
            <a:ext cx="481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04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711D23-F3E2-49EB-BAFC-96FE752B19CF}"/>
              </a:ext>
            </a:extLst>
          </p:cNvPr>
          <p:cNvSpPr txBox="1"/>
          <p:nvPr/>
        </p:nvSpPr>
        <p:spPr>
          <a:xfrm>
            <a:off x="4958171" y="1720573"/>
            <a:ext cx="52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03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D93EA-4E81-417A-95B5-0748A786A09D}"/>
              </a:ext>
            </a:extLst>
          </p:cNvPr>
          <p:cNvSpPr txBox="1"/>
          <p:nvPr/>
        </p:nvSpPr>
        <p:spPr>
          <a:xfrm>
            <a:off x="10284571" y="3650781"/>
            <a:ext cx="50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06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4E8E1FB-CC68-41D4-AF80-B44C7C03AD50}"/>
              </a:ext>
            </a:extLst>
          </p:cNvPr>
          <p:cNvSpPr/>
          <p:nvPr/>
        </p:nvSpPr>
        <p:spPr>
          <a:xfrm>
            <a:off x="958547" y="2752136"/>
            <a:ext cx="1426844" cy="126061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B68F61-065D-49B1-9273-FB785D3D3488}"/>
              </a:ext>
            </a:extLst>
          </p:cNvPr>
          <p:cNvSpPr/>
          <p:nvPr/>
        </p:nvSpPr>
        <p:spPr>
          <a:xfrm>
            <a:off x="2717525" y="4525851"/>
            <a:ext cx="1426844" cy="126061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2051A96-70CE-4F9F-89ED-48E12A391411}"/>
              </a:ext>
            </a:extLst>
          </p:cNvPr>
          <p:cNvSpPr/>
          <p:nvPr/>
        </p:nvSpPr>
        <p:spPr>
          <a:xfrm>
            <a:off x="4500463" y="2750275"/>
            <a:ext cx="1426844" cy="126061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777C923-D44E-434E-9697-5374FE952EA5}"/>
              </a:ext>
            </a:extLst>
          </p:cNvPr>
          <p:cNvSpPr/>
          <p:nvPr/>
        </p:nvSpPr>
        <p:spPr>
          <a:xfrm>
            <a:off x="6247457" y="4520626"/>
            <a:ext cx="1426844" cy="126061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D62CBF3-67DC-4C94-94F3-581B32D321BE}"/>
              </a:ext>
            </a:extLst>
          </p:cNvPr>
          <p:cNvSpPr/>
          <p:nvPr/>
        </p:nvSpPr>
        <p:spPr>
          <a:xfrm>
            <a:off x="8067248" y="2750139"/>
            <a:ext cx="1426844" cy="126061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702E010-8281-4069-9113-BC9791C6E760}"/>
              </a:ext>
            </a:extLst>
          </p:cNvPr>
          <p:cNvSpPr/>
          <p:nvPr/>
        </p:nvSpPr>
        <p:spPr>
          <a:xfrm>
            <a:off x="9825308" y="4520625"/>
            <a:ext cx="1426844" cy="126061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85AF3E-2215-470B-B2E8-CC2F8975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447" y="4658547"/>
            <a:ext cx="1001153" cy="10011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C2FE52-E6FB-4FA6-B09E-6C723B755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345" y="4650480"/>
            <a:ext cx="932770" cy="9327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E53510-15ED-4279-88E0-0F44CD183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94" y="4707880"/>
            <a:ext cx="844758" cy="8447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88AE45-324A-40E3-82E3-DE76138FD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67" y="3049506"/>
            <a:ext cx="929960" cy="6440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4E6CCD-2254-409E-985F-FEA76151DA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35" y="2868507"/>
            <a:ext cx="1006217" cy="100621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B05BF41-FC3C-4620-A225-C2076E753460}"/>
              </a:ext>
            </a:extLst>
          </p:cNvPr>
          <p:cNvSpPr txBox="1"/>
          <p:nvPr/>
        </p:nvSpPr>
        <p:spPr>
          <a:xfrm>
            <a:off x="1050497" y="2127994"/>
            <a:ext cx="124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기획 의도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BB7EB7-3EB3-48C1-8620-CD6E98DF910A}"/>
              </a:ext>
            </a:extLst>
          </p:cNvPr>
          <p:cNvSpPr txBox="1"/>
          <p:nvPr/>
        </p:nvSpPr>
        <p:spPr>
          <a:xfrm>
            <a:off x="2515096" y="3973538"/>
            <a:ext cx="177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 주제 및 개요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5C4346-2EE7-4F98-8CAF-BDE8E29AD258}"/>
              </a:ext>
            </a:extLst>
          </p:cNvPr>
          <p:cNvSpPr txBox="1"/>
          <p:nvPr/>
        </p:nvSpPr>
        <p:spPr>
          <a:xfrm>
            <a:off x="6026727" y="3973538"/>
            <a:ext cx="197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데이터셋 및 기술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54106A-7F4A-4FAA-BEFF-ABAB12F18642}"/>
              </a:ext>
            </a:extLst>
          </p:cNvPr>
          <p:cNvSpPr txBox="1"/>
          <p:nvPr/>
        </p:nvSpPr>
        <p:spPr>
          <a:xfrm>
            <a:off x="8155312" y="2127994"/>
            <a:ext cx="124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기대 효과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BD5666-60C5-45CF-AC70-4CCAC3458CAC}"/>
              </a:ext>
            </a:extLst>
          </p:cNvPr>
          <p:cNvSpPr txBox="1"/>
          <p:nvPr/>
        </p:nvSpPr>
        <p:spPr>
          <a:xfrm>
            <a:off x="9453418" y="3990638"/>
            <a:ext cx="219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</a:rPr>
              <a:t>챗봇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구현 및 시연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82238B-C6AA-4DBE-9B5F-C6EC3279CF87}"/>
              </a:ext>
            </a:extLst>
          </p:cNvPr>
          <p:cNvSpPr txBox="1"/>
          <p:nvPr/>
        </p:nvSpPr>
        <p:spPr>
          <a:xfrm>
            <a:off x="4334824" y="2127994"/>
            <a:ext cx="177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</a:rPr>
              <a:t>챗봇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</a:rPr>
              <a:t> 시나리오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A343DEC-7439-4173-B47B-BAE5ECE83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C5A853-CF27-40D0-9845-96116DF7D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96" y="2905439"/>
            <a:ext cx="927775" cy="9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7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데이터 수집 </a:t>
            </a:r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B4AA65-E9C4-4920-B0D4-D035D3E28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01" y="1177505"/>
            <a:ext cx="3229008" cy="27095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879E4E-8E61-441A-8C6F-4475B1D3A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62" y="1147595"/>
            <a:ext cx="4146087" cy="27693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AE4C98-3026-4702-8FC2-422FAD7D7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1" y="2787293"/>
            <a:ext cx="3764298" cy="29527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89C188-FCD6-481E-B211-B0C9A2298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10" y="1784875"/>
            <a:ext cx="2012772" cy="96911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3B340F6-AD2A-5250-80FB-00BF7E02EDF2}"/>
              </a:ext>
            </a:extLst>
          </p:cNvPr>
          <p:cNvSpPr/>
          <p:nvPr/>
        </p:nvSpPr>
        <p:spPr bwMode="auto">
          <a:xfrm>
            <a:off x="6146799" y="4254232"/>
            <a:ext cx="1642698" cy="1451663"/>
          </a:xfrm>
          <a:prstGeom prst="ellipse">
            <a:avLst/>
          </a:prstGeom>
          <a:solidFill>
            <a:srgbClr val="FED162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[ 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기본 식단 구성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]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밥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 1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개</a:t>
            </a:r>
            <a:endParaRPr lang="en-US" altLang="ko-KR" sz="1000" b="1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국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개</a:t>
            </a:r>
            <a:endParaRPr lang="en-US" altLang="ko-KR" sz="1000" b="1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반찬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개</a:t>
            </a:r>
            <a:endParaRPr lang="en-US" altLang="ko-KR" sz="1000" b="1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김치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D69F35-C228-DACB-34E5-05989EEE3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4" y="5099589"/>
            <a:ext cx="2898257" cy="19947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E87A46-C26E-4FC2-9B64-7EEACD2382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43" y="4088652"/>
            <a:ext cx="1935207" cy="27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6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C8E19F-3C37-4BFF-8173-D2D9893523D2}"/>
              </a:ext>
            </a:extLst>
          </p:cNvPr>
          <p:cNvSpPr/>
          <p:nvPr/>
        </p:nvSpPr>
        <p:spPr bwMode="auto">
          <a:xfrm>
            <a:off x="7457101" y="4666784"/>
            <a:ext cx="4598615" cy="435726"/>
          </a:xfrm>
          <a:prstGeom prst="rect">
            <a:avLst/>
          </a:prstGeom>
          <a:solidFill>
            <a:srgbClr val="FFE699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D98660-B10B-4205-B962-3F203D1F71EB}"/>
              </a:ext>
            </a:extLst>
          </p:cNvPr>
          <p:cNvSpPr/>
          <p:nvPr/>
        </p:nvSpPr>
        <p:spPr bwMode="auto">
          <a:xfrm>
            <a:off x="7429737" y="2633871"/>
            <a:ext cx="4598615" cy="435726"/>
          </a:xfrm>
          <a:prstGeom prst="rect">
            <a:avLst/>
          </a:prstGeom>
          <a:solidFill>
            <a:srgbClr val="FFE699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67C88D-73D1-43C1-8467-BD785C0C479D}"/>
              </a:ext>
            </a:extLst>
          </p:cNvPr>
          <p:cNvSpPr/>
          <p:nvPr/>
        </p:nvSpPr>
        <p:spPr bwMode="auto">
          <a:xfrm>
            <a:off x="673224" y="1548059"/>
            <a:ext cx="6096000" cy="2606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토큰화 및 태그화 </a:t>
            </a:r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EC0B2C-DB2E-43CA-95BB-D133F7536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1" y="1712891"/>
            <a:ext cx="5724525" cy="22860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F7797E91-E8AB-4594-BC25-D381D32AFE59}"/>
              </a:ext>
            </a:extLst>
          </p:cNvPr>
          <p:cNvSpPr/>
          <p:nvPr/>
        </p:nvSpPr>
        <p:spPr bwMode="auto">
          <a:xfrm>
            <a:off x="5839974" y="1028661"/>
            <a:ext cx="1487023" cy="13684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NER 1</a:t>
            </a:r>
            <a:r>
              <a:rPr lang="ko-KR" altLang="en-US" sz="1600" b="1" dirty="0">
                <a:solidFill>
                  <a:srgbClr val="202124"/>
                </a:solidFill>
                <a:latin typeface="Arial Unicode MS"/>
                <a:ea typeface="inherit"/>
              </a:rPr>
              <a:t>차</a:t>
            </a:r>
            <a:endParaRPr lang="en-US" altLang="ko-KR" sz="1600" b="1" dirty="0">
              <a:solidFill>
                <a:srgbClr val="202124"/>
              </a:solidFill>
              <a:latin typeface="Arial Unicode MS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err="1">
                <a:solidFill>
                  <a:srgbClr val="202124"/>
                </a:solidFill>
                <a:latin typeface="Arial Unicode MS"/>
                <a:ea typeface="inherit"/>
              </a:rPr>
              <a:t>개체명</a:t>
            </a:r>
            <a:endParaRPr lang="en-US" altLang="ko-KR" sz="1600" b="1" dirty="0">
              <a:solidFill>
                <a:srgbClr val="202124"/>
              </a:solidFill>
              <a:latin typeface="Arial Unicode MS"/>
              <a:ea typeface="inherit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79E2865F-4FDA-4C14-A05D-A8F19A23B6FA}"/>
              </a:ext>
            </a:extLst>
          </p:cNvPr>
          <p:cNvSpPr/>
          <p:nvPr/>
        </p:nvSpPr>
        <p:spPr bwMode="auto">
          <a:xfrm>
            <a:off x="9280393" y="3270017"/>
            <a:ext cx="843280" cy="1196271"/>
          </a:xfrm>
          <a:prstGeom prst="downArrow">
            <a:avLst>
              <a:gd name="adj1" fmla="val 50000"/>
              <a:gd name="adj2" fmla="val 5361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3B25AB-DE65-4BEA-B76C-7993DCBFC719}"/>
              </a:ext>
            </a:extLst>
          </p:cNvPr>
          <p:cNvSpPr txBox="1"/>
          <p:nvPr/>
        </p:nvSpPr>
        <p:spPr>
          <a:xfrm>
            <a:off x="9498931" y="3423835"/>
            <a:ext cx="428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dirty="0">
                <a:solidFill>
                  <a:schemeClr val="bg1"/>
                </a:solidFill>
              </a:rPr>
              <a:t>수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l"/>
            <a:r>
              <a:rPr lang="ko-KR" altLang="en-US" sz="1600" b="1" dirty="0">
                <a:solidFill>
                  <a:schemeClr val="bg1"/>
                </a:solidFill>
              </a:rPr>
              <a:t>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301F11-0786-44A3-91F8-5534D39B3851}"/>
              </a:ext>
            </a:extLst>
          </p:cNvPr>
          <p:cNvSpPr/>
          <p:nvPr/>
        </p:nvSpPr>
        <p:spPr bwMode="auto">
          <a:xfrm>
            <a:off x="673224" y="4384096"/>
            <a:ext cx="6096000" cy="21281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407774C-9EF0-401F-B847-8E22A1531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49" y="4519474"/>
            <a:ext cx="5772150" cy="18573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E5EEA223-7537-4DF5-9D2E-C91D7ED8F405}"/>
              </a:ext>
            </a:extLst>
          </p:cNvPr>
          <p:cNvSpPr/>
          <p:nvPr/>
        </p:nvSpPr>
        <p:spPr bwMode="auto">
          <a:xfrm>
            <a:off x="5932844" y="3860321"/>
            <a:ext cx="1487023" cy="13684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NER</a:t>
            </a:r>
            <a:r>
              <a:rPr lang="en-US" altLang="ko-KR" sz="1600" b="1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en-US" sz="1600" b="1" dirty="0">
                <a:solidFill>
                  <a:srgbClr val="202124"/>
                </a:solidFill>
                <a:latin typeface="Arial Unicode MS"/>
                <a:ea typeface="inherit"/>
              </a:rPr>
              <a:t>최종</a:t>
            </a:r>
            <a:endParaRPr lang="en-US" altLang="ko-KR" sz="1600" b="1" dirty="0">
              <a:solidFill>
                <a:srgbClr val="202124"/>
              </a:solidFill>
              <a:latin typeface="Arial Unicode MS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개체명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1C49E6-F218-489B-AD61-F62954BE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2326" y="4799556"/>
            <a:ext cx="4468715" cy="1570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7377EF-53A1-44EE-AC92-CCD7DB0BE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718" y="2779409"/>
            <a:ext cx="4468716" cy="15368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0DCF26A3-722E-4845-B830-C4870745A5DE}"/>
              </a:ext>
            </a:extLst>
          </p:cNvPr>
          <p:cNvSpPr/>
          <p:nvPr/>
        </p:nvSpPr>
        <p:spPr bwMode="auto">
          <a:xfrm>
            <a:off x="10103047" y="4633255"/>
            <a:ext cx="542582" cy="486471"/>
          </a:xfrm>
          <a:prstGeom prst="ellipse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063F74-D2B1-4D58-844F-187000F5E4E5}"/>
              </a:ext>
            </a:extLst>
          </p:cNvPr>
          <p:cNvSpPr/>
          <p:nvPr/>
        </p:nvSpPr>
        <p:spPr bwMode="auto">
          <a:xfrm>
            <a:off x="10112522" y="2606238"/>
            <a:ext cx="542582" cy="486471"/>
          </a:xfrm>
          <a:prstGeom prst="ellipse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7160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토큰화 및 태그화 </a:t>
            </a:r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7067A1-DD61-4FFE-8E5E-C8E4F218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50" y="1350416"/>
            <a:ext cx="4489070" cy="2756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F45479-03C4-4ACB-8165-FEF16F4C4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50" y="4107127"/>
            <a:ext cx="4489070" cy="25476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102920-F797-4B6C-9153-20B949DCE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25" y="1320988"/>
            <a:ext cx="2494326" cy="236022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C616EC9-E4AE-49A6-9717-E7CFC3BE6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25" y="4211832"/>
            <a:ext cx="2494326" cy="23928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9E804-BA5B-1CD0-CC6E-84BE76BB43C5}"/>
              </a:ext>
            </a:extLst>
          </p:cNvPr>
          <p:cNvSpPr txBox="1"/>
          <p:nvPr/>
        </p:nvSpPr>
        <p:spPr>
          <a:xfrm>
            <a:off x="4878925" y="7185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Tokenization.py </a:t>
            </a:r>
            <a:r>
              <a:rPr lang="ko-KR" altLang="en-US" dirty="0"/>
              <a:t>를 사용해 토큰화 및 태그화 진행</a:t>
            </a:r>
            <a:endParaRPr lang="en-US" altLang="ko-KR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E2C53ED-ED4B-23EB-14C6-8BEAA1B00814}"/>
              </a:ext>
            </a:extLst>
          </p:cNvPr>
          <p:cNvSpPr/>
          <p:nvPr/>
        </p:nvSpPr>
        <p:spPr bwMode="auto">
          <a:xfrm>
            <a:off x="6494744" y="2361378"/>
            <a:ext cx="972457" cy="7347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3E3F9E0-24F1-A01E-37E0-571E15874F46}"/>
              </a:ext>
            </a:extLst>
          </p:cNvPr>
          <p:cNvSpPr/>
          <p:nvPr/>
        </p:nvSpPr>
        <p:spPr bwMode="auto">
          <a:xfrm>
            <a:off x="6494743" y="5065923"/>
            <a:ext cx="972457" cy="7347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0CB890B-F76F-D71D-CE0D-074255F92D19}"/>
              </a:ext>
            </a:extLst>
          </p:cNvPr>
          <p:cNvSpPr/>
          <p:nvPr/>
        </p:nvSpPr>
        <p:spPr bwMode="auto">
          <a:xfrm>
            <a:off x="6172200" y="3263322"/>
            <a:ext cx="1517192" cy="149938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/>
              <a:t>Tokenization.py</a:t>
            </a:r>
            <a:endParaRPr lang="en-US" altLang="ko-KR" sz="1400" b="1" dirty="0">
              <a:solidFill>
                <a:srgbClr val="202124"/>
              </a:solidFill>
              <a:latin typeface="Arial Unicode M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2FA319-4F17-409F-A2E2-B2800436B416}"/>
              </a:ext>
            </a:extLst>
          </p:cNvPr>
          <p:cNvSpPr/>
          <p:nvPr/>
        </p:nvSpPr>
        <p:spPr bwMode="auto">
          <a:xfrm>
            <a:off x="10356303" y="1862176"/>
            <a:ext cx="1487023" cy="13684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NER 1</a:t>
            </a:r>
            <a:r>
              <a:rPr lang="ko-KR" altLang="en-US" sz="1600" b="1" dirty="0">
                <a:solidFill>
                  <a:srgbClr val="202124"/>
                </a:solidFill>
                <a:latin typeface="Arial Unicode MS"/>
                <a:ea typeface="inherit"/>
              </a:rPr>
              <a:t>차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6D5F890-31DE-4819-85CF-8BB0A4028779}"/>
              </a:ext>
            </a:extLst>
          </p:cNvPr>
          <p:cNvSpPr/>
          <p:nvPr/>
        </p:nvSpPr>
        <p:spPr bwMode="auto">
          <a:xfrm>
            <a:off x="10421251" y="4440375"/>
            <a:ext cx="1487023" cy="13684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NER</a:t>
            </a:r>
            <a:r>
              <a:rPr lang="en-US" altLang="ko-KR" sz="1600" b="1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en-US" sz="1600" b="1" dirty="0">
                <a:solidFill>
                  <a:srgbClr val="202124"/>
                </a:solidFill>
                <a:latin typeface="Arial Unicode MS"/>
                <a:ea typeface="inherit"/>
              </a:rPr>
              <a:t>최종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A8EC1AE-9A4B-42FF-A949-5860075F70A9}"/>
              </a:ext>
            </a:extLst>
          </p:cNvPr>
          <p:cNvSpPr/>
          <p:nvPr/>
        </p:nvSpPr>
        <p:spPr bwMode="auto">
          <a:xfrm>
            <a:off x="4135241" y="4699153"/>
            <a:ext cx="527634" cy="382406"/>
          </a:xfrm>
          <a:prstGeom prst="ellipse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84FF67-E883-4210-833C-2587AC8A2D2A}"/>
              </a:ext>
            </a:extLst>
          </p:cNvPr>
          <p:cNvSpPr/>
          <p:nvPr/>
        </p:nvSpPr>
        <p:spPr bwMode="auto">
          <a:xfrm>
            <a:off x="4190996" y="2008191"/>
            <a:ext cx="527634" cy="382406"/>
          </a:xfrm>
          <a:prstGeom prst="ellipse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56236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토큰화 및 태그화 </a:t>
            </a:r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EA779B-6CE7-9EE3-40A8-021A3EE94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1" y="4212600"/>
            <a:ext cx="5290973" cy="23960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18DC7C-2606-19A1-E05B-0DB3F88E4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79" y="1305618"/>
            <a:ext cx="5290973" cy="26605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FF2D51-3247-9E47-8ED0-DBCA47D97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79" y="4166541"/>
            <a:ext cx="5290973" cy="24675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90875D-BB6C-6D18-958E-11DB19F8F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1" y="1320523"/>
            <a:ext cx="5274611" cy="268376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AD66F14-9C30-A65E-42E0-EA23F93D5F44}"/>
              </a:ext>
            </a:extLst>
          </p:cNvPr>
          <p:cNvSpPr/>
          <p:nvPr/>
        </p:nvSpPr>
        <p:spPr bwMode="auto">
          <a:xfrm>
            <a:off x="4626832" y="1150302"/>
            <a:ext cx="968829" cy="28484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1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차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3C6E3E-CC5F-ACD3-801A-C7E942399389}"/>
              </a:ext>
            </a:extLst>
          </p:cNvPr>
          <p:cNvSpPr/>
          <p:nvPr/>
        </p:nvSpPr>
        <p:spPr bwMode="auto">
          <a:xfrm>
            <a:off x="4626832" y="3980034"/>
            <a:ext cx="968829" cy="28484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rgbClr val="202124"/>
                </a:solidFill>
                <a:latin typeface="Arial Unicode MS"/>
                <a:ea typeface="inherit"/>
              </a:rPr>
              <a:t>2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차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5DC2B7-909D-DEBE-1995-89A4E58F200D}"/>
              </a:ext>
            </a:extLst>
          </p:cNvPr>
          <p:cNvSpPr/>
          <p:nvPr/>
        </p:nvSpPr>
        <p:spPr bwMode="auto">
          <a:xfrm>
            <a:off x="10516083" y="1159991"/>
            <a:ext cx="968829" cy="28484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rgbClr val="202124"/>
                </a:solidFill>
                <a:latin typeface="Arial Unicode MS"/>
                <a:ea typeface="inherit"/>
              </a:rPr>
              <a:t>3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차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B1B1CDD-B0F6-76ED-339E-2F9D88B73200}"/>
              </a:ext>
            </a:extLst>
          </p:cNvPr>
          <p:cNvSpPr/>
          <p:nvPr/>
        </p:nvSpPr>
        <p:spPr bwMode="auto">
          <a:xfrm>
            <a:off x="10537854" y="4037818"/>
            <a:ext cx="968829" cy="28484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4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117782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F99D51-5A08-477A-BD25-4A7A70366A10}"/>
              </a:ext>
            </a:extLst>
          </p:cNvPr>
          <p:cNvSpPr/>
          <p:nvPr/>
        </p:nvSpPr>
        <p:spPr bwMode="auto">
          <a:xfrm>
            <a:off x="673224" y="2351314"/>
            <a:ext cx="10923690" cy="29680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22C763E5-A8A3-4DD6-807E-C769E46F50A5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파인 튜닝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CD238C-DD3F-418F-92F1-04D8E4CDF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14" y="2699425"/>
            <a:ext cx="10161969" cy="2236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A385716-6C12-4551-B7B6-E3FA46E67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865" y="1455956"/>
            <a:ext cx="7705494" cy="4758778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00C0B4D-E421-4ED4-A27F-BEFCE75FCD97}"/>
              </a:ext>
            </a:extLst>
          </p:cNvPr>
          <p:cNvSpPr/>
          <p:nvPr/>
        </p:nvSpPr>
        <p:spPr bwMode="auto">
          <a:xfrm>
            <a:off x="6732556" y="2264857"/>
            <a:ext cx="2886796" cy="296806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solidFill>
                  <a:srgbClr val="202124"/>
                </a:solidFill>
                <a:latin typeface="Arial Unicode MS"/>
                <a:ea typeface="inherit"/>
              </a:rPr>
              <a:t>스스로 꼬막을</a:t>
            </a:r>
            <a:endParaRPr lang="en-US" altLang="ko-KR" b="1" dirty="0">
              <a:solidFill>
                <a:srgbClr val="202124"/>
              </a:solidFill>
              <a:latin typeface="Arial Unicode MS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solidFill>
                  <a:srgbClr val="202124"/>
                </a:solidFill>
                <a:latin typeface="Arial Unicode MS"/>
                <a:ea typeface="inherit"/>
              </a:rPr>
              <a:t>식재료로 인식함</a:t>
            </a:r>
            <a:endParaRPr kumimoji="0" lang="ko-KR" altLang="en-US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6AD354-29BC-4C27-A553-5534DB8BB526}"/>
              </a:ext>
            </a:extLst>
          </p:cNvPr>
          <p:cNvSpPr/>
          <p:nvPr/>
        </p:nvSpPr>
        <p:spPr bwMode="auto">
          <a:xfrm>
            <a:off x="2542302" y="3592527"/>
            <a:ext cx="4017248" cy="312723"/>
          </a:xfrm>
          <a:prstGeom prst="round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54960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2C5BAA-19B9-D5D9-1426-778D87AE28C4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A5CDF7BB-F89D-5011-F305-93D0304821C1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</a:rPr>
              <a:t>챗봇</a:t>
            </a:r>
            <a:r>
              <a:rPr lang="ko-KR" altLang="en-US" sz="1400" b="1" dirty="0">
                <a:solidFill>
                  <a:schemeClr val="bg1"/>
                </a:solidFill>
              </a:rPr>
              <a:t>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10F2C9-B4F5-724E-62D1-9AFC70EA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4456DA-1168-49B4-AF3C-D2BC479DF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4" y="1651706"/>
            <a:ext cx="5401268" cy="45363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94F050-CEEE-42F8-A964-D6F312A61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26" y="1651706"/>
            <a:ext cx="5778250" cy="44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6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85B8E1C-9DA8-BE5D-B320-7B52A2CC70CB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6AB848AB-FA0A-4BFA-5B69-CAB3CBD09041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</a:rPr>
              <a:t>챗봇</a:t>
            </a:r>
            <a:r>
              <a:rPr lang="ko-KR" altLang="en-US" sz="1400" b="1" dirty="0">
                <a:solidFill>
                  <a:schemeClr val="bg1"/>
                </a:solidFill>
              </a:rPr>
              <a:t>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688DC3-2D3A-C4C3-E903-B5881C685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634003-2E7A-461B-A9F1-7813F340E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216" y="1466208"/>
            <a:ext cx="5552684" cy="49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5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5695A8B-8E3C-ECB9-1DB0-DD0370E2F860}"/>
              </a:ext>
            </a:extLst>
          </p:cNvPr>
          <p:cNvSpPr/>
          <p:nvPr/>
        </p:nvSpPr>
        <p:spPr bwMode="auto">
          <a:xfrm>
            <a:off x="7708871" y="1811554"/>
            <a:ext cx="3778933" cy="135803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84CF055-BDA4-D250-7FE5-87BC5E806797}"/>
              </a:ext>
            </a:extLst>
          </p:cNvPr>
          <p:cNvSpPr/>
          <p:nvPr/>
        </p:nvSpPr>
        <p:spPr bwMode="auto">
          <a:xfrm>
            <a:off x="7708872" y="4551928"/>
            <a:ext cx="3778933" cy="135803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99B4EF6-63A4-F618-6574-A8B506183E1D}"/>
              </a:ext>
            </a:extLst>
          </p:cNvPr>
          <p:cNvSpPr/>
          <p:nvPr/>
        </p:nvSpPr>
        <p:spPr bwMode="auto">
          <a:xfrm>
            <a:off x="892491" y="4551929"/>
            <a:ext cx="3778933" cy="135803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B238C3A-7EC5-F430-C251-66C7236565BD}"/>
              </a:ext>
            </a:extLst>
          </p:cNvPr>
          <p:cNvSpPr/>
          <p:nvPr/>
        </p:nvSpPr>
        <p:spPr bwMode="auto">
          <a:xfrm>
            <a:off x="892492" y="1811555"/>
            <a:ext cx="3778933" cy="135803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E63610-9E7D-472D-9762-631DADDDB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201" y="2413986"/>
            <a:ext cx="3317593" cy="2906922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9996C3-9B63-DF1E-252C-8F1856AF7C2B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2D8EE898-F4D7-4D7B-4C5F-C3C03252FABA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기대 효과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481367-BE10-425D-A431-F60373CB6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31F18B-ACF6-8D63-7DAF-8D703A2F77A0}"/>
              </a:ext>
            </a:extLst>
          </p:cNvPr>
          <p:cNvSpPr txBox="1"/>
          <p:nvPr/>
        </p:nvSpPr>
        <p:spPr>
          <a:xfrm>
            <a:off x="7754794" y="1921189"/>
            <a:ext cx="373301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수익창출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식재료 판매 사이트와의 제휴를 통해 추천 식단에 들어가는 식재료 구매로 연결시켜 수익창출이 가능합니다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54B60F-A6D3-D85E-5C6C-1CEBA7E18CEA}"/>
              </a:ext>
            </a:extLst>
          </p:cNvPr>
          <p:cNvSpPr txBox="1"/>
          <p:nvPr/>
        </p:nvSpPr>
        <p:spPr>
          <a:xfrm>
            <a:off x="938414" y="1921189"/>
            <a:ext cx="373301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데이터 수집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algn="l"/>
            <a:r>
              <a:rPr lang="ko-KR" altLang="en-US" sz="1200" i="0" dirty="0">
                <a:solidFill>
                  <a:srgbClr val="0D0D0D"/>
                </a:solidFill>
                <a:effectLst/>
                <a:latin typeface="+mj-lt"/>
              </a:rPr>
              <a:t>고객들이 선호하는 음식</a:t>
            </a:r>
            <a:r>
              <a:rPr lang="en-US" altLang="ko-KR" sz="1200" i="0" dirty="0">
                <a:solidFill>
                  <a:srgbClr val="0D0D0D"/>
                </a:solidFill>
                <a:effectLst/>
                <a:latin typeface="+mj-lt"/>
              </a:rPr>
              <a:t>, </a:t>
            </a:r>
            <a:r>
              <a:rPr lang="ko-KR" altLang="en-US" sz="1200" i="0" dirty="0">
                <a:solidFill>
                  <a:srgbClr val="0D0D0D"/>
                </a:solidFill>
                <a:effectLst/>
                <a:latin typeface="+mj-lt"/>
              </a:rPr>
              <a:t>식단 및 상품 데이터를 수집하여 분석함으로써 여러 가지 유용한 정보와 인사이트를 얻을 수 있습니다</a:t>
            </a:r>
            <a:r>
              <a:rPr lang="en-US" altLang="ko-KR" sz="1200" i="0" dirty="0">
                <a:solidFill>
                  <a:srgbClr val="0D0D0D"/>
                </a:solidFill>
                <a:effectLst/>
                <a:latin typeface="+mj-lt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269051-885F-F910-533D-CA35BADBD264}"/>
              </a:ext>
            </a:extLst>
          </p:cNvPr>
          <p:cNvSpPr txBox="1"/>
          <p:nvPr/>
        </p:nvSpPr>
        <p:spPr>
          <a:xfrm>
            <a:off x="938414" y="4674932"/>
            <a:ext cx="373301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개인화된 서비스 제공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algn="l"/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수집된 데이터를 기반으로 각 고객의 선호도와 식습관에 맞춘 맞춤형 제안을 통해 고객들이 더 만족스러운 경험을 할 수 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1A8889-F9F1-9722-89CA-E2A09430A44E}"/>
              </a:ext>
            </a:extLst>
          </p:cNvPr>
          <p:cNvSpPr txBox="1"/>
          <p:nvPr/>
        </p:nvSpPr>
        <p:spPr>
          <a:xfrm>
            <a:off x="7754794" y="4674932"/>
            <a:ext cx="3733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i="0" dirty="0">
                <a:solidFill>
                  <a:srgbClr val="0D0D0D"/>
                </a:solidFill>
                <a:effectLst/>
                <a:latin typeface="Söhne"/>
              </a:rPr>
              <a:t>시장 조사 및 트렌드 분석</a:t>
            </a:r>
            <a:endParaRPr lang="en-US" altLang="ko-KR" sz="16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algn="l"/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수집된 데이터를 분석하여 특정 음식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latin typeface="Söhne"/>
              </a:rPr>
              <a:t>식단 또는 관련상품에 대한 시장 트렌드를 파악할 수 있습니다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endParaRPr lang="en-US" altLang="ko-KR" sz="1200" b="0" i="0" dirty="0">
              <a:solidFill>
                <a:schemeClr val="bg2">
                  <a:lumMod val="25000"/>
                </a:schemeClr>
              </a:solidFill>
              <a:effectLst/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4B0EEAC-6227-A7CE-A8A4-2F50AF129339}"/>
              </a:ext>
            </a:extLst>
          </p:cNvPr>
          <p:cNvSpPr/>
          <p:nvPr/>
        </p:nvSpPr>
        <p:spPr bwMode="auto">
          <a:xfrm>
            <a:off x="4771693" y="2647391"/>
            <a:ext cx="2648607" cy="25982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Söhne"/>
              </a:rPr>
              <a:t>마케팅 및 광고 타겟팅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특정 고객 세그먼트를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타겟하는데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 활용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44" name="그림 43" descr="클립아트, 스크린샷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FE13A1B8-FE1C-1245-C8D7-E7D33910F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970256"/>
            <a:ext cx="1704250" cy="88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4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5695A8B-8E3C-ECB9-1DB0-DD0370E2F860}"/>
              </a:ext>
            </a:extLst>
          </p:cNvPr>
          <p:cNvSpPr/>
          <p:nvPr/>
        </p:nvSpPr>
        <p:spPr bwMode="auto">
          <a:xfrm>
            <a:off x="7025108" y="1811555"/>
            <a:ext cx="3778933" cy="135803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84CF055-BDA4-D250-7FE5-87BC5E806797}"/>
              </a:ext>
            </a:extLst>
          </p:cNvPr>
          <p:cNvSpPr/>
          <p:nvPr/>
        </p:nvSpPr>
        <p:spPr bwMode="auto">
          <a:xfrm>
            <a:off x="7708872" y="4551928"/>
            <a:ext cx="3778933" cy="135803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B238C3A-7EC5-F430-C251-66C7236565BD}"/>
              </a:ext>
            </a:extLst>
          </p:cNvPr>
          <p:cNvSpPr/>
          <p:nvPr/>
        </p:nvSpPr>
        <p:spPr bwMode="auto">
          <a:xfrm>
            <a:off x="892492" y="1811555"/>
            <a:ext cx="3778933" cy="135803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9996C3-9B63-DF1E-252C-8F1856AF7C2B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2D8EE898-F4D7-4D7B-4C5F-C3C03252FABA}"/>
              </a:ext>
            </a:extLst>
          </p:cNvPr>
          <p:cNvSpPr/>
          <p:nvPr/>
        </p:nvSpPr>
        <p:spPr>
          <a:xfrm>
            <a:off x="673224" y="660995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아쉬운 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481367-BE10-425D-A431-F60373CB6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31F18B-ACF6-8D63-7DAF-8D703A2F77A0}"/>
              </a:ext>
            </a:extLst>
          </p:cNvPr>
          <p:cNvSpPr txBox="1"/>
          <p:nvPr/>
        </p:nvSpPr>
        <p:spPr>
          <a:xfrm>
            <a:off x="1872687" y="4922290"/>
            <a:ext cx="3733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인식 문제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 altLang="ko-KR" sz="1600" b="1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</a:rPr>
              <a:t>빼고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</a:rPr>
              <a:t>‘-&gt;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포함할 식재료로 인식하는 문제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1A8889-F9F1-9722-89CA-E2A09430A44E}"/>
              </a:ext>
            </a:extLst>
          </p:cNvPr>
          <p:cNvSpPr txBox="1"/>
          <p:nvPr/>
        </p:nvSpPr>
        <p:spPr>
          <a:xfrm>
            <a:off x="6911866" y="4922290"/>
            <a:ext cx="3733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1" i="0" dirty="0">
                <a:solidFill>
                  <a:srgbClr val="0D0D0D"/>
                </a:solidFill>
                <a:effectLst/>
                <a:latin typeface="Söhne"/>
              </a:rPr>
              <a:t>띄어쓰기 인식 문제</a:t>
            </a:r>
            <a:endParaRPr lang="en-US" altLang="ko-KR" sz="16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algn="l"/>
            <a:r>
              <a:rPr lang="en-US" altLang="ko-KR" sz="1200" dirty="0">
                <a:solidFill>
                  <a:srgbClr val="0D0D0D"/>
                </a:solidFill>
                <a:latin typeface="Söhne"/>
              </a:rPr>
              <a:t>( , )</a:t>
            </a:r>
            <a:r>
              <a:rPr lang="ko-KR" altLang="en-US" sz="1200" dirty="0">
                <a:solidFill>
                  <a:srgbClr val="0D0D0D"/>
                </a:solidFill>
                <a:latin typeface="Söhne"/>
              </a:rPr>
              <a:t>를 사용하지 않을 경우 식재료 인식이 제대로 되지</a:t>
            </a:r>
            <a:endParaRPr lang="en-US" altLang="ko-KR" sz="1200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ko-KR" altLang="en-US" sz="1200" dirty="0">
                <a:solidFill>
                  <a:srgbClr val="0D0D0D"/>
                </a:solidFill>
                <a:latin typeface="Söhne"/>
              </a:rPr>
              <a:t> 않음</a:t>
            </a:r>
            <a:endParaRPr lang="en-US" altLang="ko-KR" sz="1200" b="0" i="0" dirty="0">
              <a:solidFill>
                <a:schemeClr val="bg2">
                  <a:lumMod val="25000"/>
                </a:schemeClr>
              </a:solidFill>
              <a:effectLst/>
              <a:latin typeface="+mj-lt"/>
            </a:endParaRPr>
          </a:p>
        </p:txBody>
      </p:sp>
      <p:pic>
        <p:nvPicPr>
          <p:cNvPr id="44" name="그림 43" descr="클립아트, 스크린샷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FE13A1B8-FE1C-1245-C8D7-E7D33910F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970256"/>
            <a:ext cx="1704250" cy="887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C16153-04A6-4395-9222-68113AD13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071" y="1275894"/>
            <a:ext cx="4020627" cy="33705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AD77EE-46F9-44FF-9BF5-D6BE5F1D6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972" y="1275894"/>
            <a:ext cx="4031845" cy="33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0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B28916-60AE-436F-99F5-2F73601B3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29" y="4736"/>
            <a:ext cx="9593671" cy="68579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7F32A0-FA73-46BF-8282-8DDF8145FE25}"/>
              </a:ext>
            </a:extLst>
          </p:cNvPr>
          <p:cNvSpPr/>
          <p:nvPr/>
        </p:nvSpPr>
        <p:spPr>
          <a:xfrm>
            <a:off x="894521" y="0"/>
            <a:ext cx="37737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99C95-91BA-4D9A-B15D-AADE6ECE5E09}"/>
              </a:ext>
            </a:extLst>
          </p:cNvPr>
          <p:cNvSpPr txBox="1"/>
          <p:nvPr/>
        </p:nvSpPr>
        <p:spPr>
          <a:xfrm>
            <a:off x="474256" y="2957799"/>
            <a:ext cx="3646799" cy="21245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ko-KR" sz="3200" b="1" dirty="0"/>
              <a:t> </a:t>
            </a:r>
            <a:r>
              <a:rPr lang="ko-KR" altLang="en-US" sz="3000" b="1" dirty="0">
                <a:solidFill>
                  <a:schemeClr val="accent6">
                    <a:lumMod val="50000"/>
                  </a:schemeClr>
                </a:solidFill>
              </a:rPr>
              <a:t>코드 및 </a:t>
            </a:r>
            <a:r>
              <a:rPr lang="ko-KR" altLang="en-US" sz="3000" b="1" dirty="0" err="1">
                <a:solidFill>
                  <a:schemeClr val="accent6">
                    <a:lumMod val="50000"/>
                  </a:schemeClr>
                </a:solidFill>
              </a:rPr>
              <a:t>챗봇</a:t>
            </a:r>
            <a:r>
              <a:rPr lang="ko-KR" altLang="en-US" sz="3000" b="1" dirty="0">
                <a:solidFill>
                  <a:schemeClr val="accent6">
                    <a:lumMod val="50000"/>
                  </a:schemeClr>
                </a:solidFill>
              </a:rPr>
              <a:t> 시연</a:t>
            </a:r>
            <a:endParaRPr lang="en-US" altLang="ko-KR" sz="3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F99E0-E63A-4C43-9AFD-A21192A7661A}"/>
              </a:ext>
            </a:extLst>
          </p:cNvPr>
          <p:cNvSpPr txBox="1"/>
          <p:nvPr/>
        </p:nvSpPr>
        <p:spPr>
          <a:xfrm>
            <a:off x="113693" y="1526251"/>
            <a:ext cx="4293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6"/>
                </a:solidFill>
              </a:rPr>
              <a:t> </a:t>
            </a:r>
            <a:r>
              <a:rPr lang="en-US" altLang="ko-KR" sz="6600" b="1" dirty="0" err="1">
                <a:solidFill>
                  <a:schemeClr val="accent6"/>
                </a:solidFill>
              </a:rPr>
              <a:t>ChatBites</a:t>
            </a:r>
            <a:endParaRPr lang="en-US" altLang="ko-KR" sz="6600" b="1" dirty="0">
              <a:solidFill>
                <a:schemeClr val="accent6"/>
              </a:solidFill>
            </a:endParaRPr>
          </a:p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01220E-2CA1-4D8E-8CAD-F43B2B4B9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32" y="2182120"/>
            <a:ext cx="474881" cy="474881"/>
          </a:xfrm>
          <a:prstGeom prst="rect">
            <a:avLst/>
          </a:prstGeom>
        </p:spPr>
      </p:pic>
      <p:pic>
        <p:nvPicPr>
          <p:cNvPr id="4" name="그림 3" descr="스크린샷, 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49C15D37-5F3C-31C9-9424-398066E1B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95" y="4037345"/>
            <a:ext cx="1189498" cy="9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1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6F627FB-B574-4CFD-A917-99D7FBF52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428" y="3622099"/>
            <a:ext cx="2737572" cy="32359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1A265CE7-2F52-4855-AB23-AA21C7711EB7}"/>
              </a:ext>
            </a:extLst>
          </p:cNvPr>
          <p:cNvSpPr/>
          <p:nvPr/>
        </p:nvSpPr>
        <p:spPr>
          <a:xfrm>
            <a:off x="673224" y="656510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기획 의도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C39DB33-2C34-4008-AEF4-45E27D1D3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B40EA8-191D-4BE7-B570-0FD3AE98D0E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60036" y="4026889"/>
            <a:ext cx="3411295" cy="2235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8883DC-5E40-424E-88EE-5F5E9FBADE7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13329" y="1408123"/>
            <a:ext cx="3756814" cy="23333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ACB868-9B42-4DF2-870E-D284D3C6038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929698" y="1400823"/>
            <a:ext cx="3735952" cy="23406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E5EA24-75C3-4AEC-BEC3-9086A417E2C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940987" y="4015738"/>
            <a:ext cx="3735952" cy="23331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F2F675-8B55-438C-B40D-9AAD6723E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6557"/>
            <a:ext cx="1949922" cy="194992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7A0A019-7358-485B-9759-035D0BC37E0B}"/>
              </a:ext>
            </a:extLst>
          </p:cNvPr>
          <p:cNvSpPr/>
          <p:nvPr/>
        </p:nvSpPr>
        <p:spPr bwMode="auto">
          <a:xfrm>
            <a:off x="498514" y="3045688"/>
            <a:ext cx="1884606" cy="175896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lt"/>
                <a:ea typeface="inherit"/>
              </a:rPr>
              <a:t>신체활동 감소↓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+mj-lt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inherit"/>
              </a:rPr>
              <a:t>비만율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inherit"/>
              </a:rPr>
              <a:t>↑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+mj-lt"/>
              <a:ea typeface="inheri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56DBDA6-2445-29F3-4434-3E4B84635999}"/>
              </a:ext>
            </a:extLst>
          </p:cNvPr>
          <p:cNvSpPr/>
          <p:nvPr/>
        </p:nvSpPr>
        <p:spPr bwMode="auto">
          <a:xfrm>
            <a:off x="4678758" y="1912644"/>
            <a:ext cx="335757" cy="319082"/>
          </a:xfrm>
          <a:prstGeom prst="ellipse">
            <a:avLst/>
          </a:prstGeom>
          <a:noFill/>
          <a:ln w="12700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129C90-17D8-55E8-5F77-E6A5B7B2810D}"/>
              </a:ext>
            </a:extLst>
          </p:cNvPr>
          <p:cNvSpPr/>
          <p:nvPr/>
        </p:nvSpPr>
        <p:spPr bwMode="auto">
          <a:xfrm>
            <a:off x="3608783" y="2120756"/>
            <a:ext cx="335757" cy="319082"/>
          </a:xfrm>
          <a:prstGeom prst="ellipse">
            <a:avLst/>
          </a:prstGeom>
          <a:noFill/>
          <a:ln w="12700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549BDD6-5567-A6A4-63B6-9BA43C40E82B}"/>
              </a:ext>
            </a:extLst>
          </p:cNvPr>
          <p:cNvSpPr/>
          <p:nvPr/>
        </p:nvSpPr>
        <p:spPr bwMode="auto">
          <a:xfrm>
            <a:off x="3586163" y="4797016"/>
            <a:ext cx="335757" cy="319082"/>
          </a:xfrm>
          <a:prstGeom prst="ellipse">
            <a:avLst/>
          </a:prstGeom>
          <a:noFill/>
          <a:ln w="12700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DA063AA-A528-77F3-C475-19A8CCFC114B}"/>
              </a:ext>
            </a:extLst>
          </p:cNvPr>
          <p:cNvSpPr/>
          <p:nvPr/>
        </p:nvSpPr>
        <p:spPr bwMode="auto">
          <a:xfrm>
            <a:off x="4678757" y="4914890"/>
            <a:ext cx="335757" cy="319082"/>
          </a:xfrm>
          <a:prstGeom prst="ellipse">
            <a:avLst/>
          </a:prstGeom>
          <a:noFill/>
          <a:ln w="12700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E63349-7986-1A2C-1C20-0B69C964D8C8}"/>
              </a:ext>
            </a:extLst>
          </p:cNvPr>
          <p:cNvSpPr/>
          <p:nvPr/>
        </p:nvSpPr>
        <p:spPr bwMode="auto">
          <a:xfrm>
            <a:off x="7242849" y="4801856"/>
            <a:ext cx="335757" cy="319082"/>
          </a:xfrm>
          <a:prstGeom prst="ellipse">
            <a:avLst/>
          </a:prstGeom>
          <a:noFill/>
          <a:ln w="12700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BCA7C0A-004A-BB6F-3173-553815CC83B2}"/>
              </a:ext>
            </a:extLst>
          </p:cNvPr>
          <p:cNvSpPr/>
          <p:nvPr/>
        </p:nvSpPr>
        <p:spPr bwMode="auto">
          <a:xfrm>
            <a:off x="8664824" y="4987909"/>
            <a:ext cx="335757" cy="319082"/>
          </a:xfrm>
          <a:prstGeom prst="ellipse">
            <a:avLst/>
          </a:prstGeom>
          <a:noFill/>
          <a:ln w="12700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727F9E3-E1A6-A137-3860-5D7411342C1D}"/>
              </a:ext>
            </a:extLst>
          </p:cNvPr>
          <p:cNvSpPr/>
          <p:nvPr/>
        </p:nvSpPr>
        <p:spPr bwMode="auto">
          <a:xfrm>
            <a:off x="7155282" y="2606054"/>
            <a:ext cx="335757" cy="319082"/>
          </a:xfrm>
          <a:prstGeom prst="ellipse">
            <a:avLst/>
          </a:prstGeom>
          <a:noFill/>
          <a:ln w="12700">
            <a:solidFill>
              <a:srgbClr val="C00000"/>
            </a:solidFill>
            <a:miter lim="800000"/>
            <a:headEnd/>
            <a:tailEnd/>
          </a:ln>
          <a:effectLst>
            <a:outerShdw dist="35921" sx="1000" sy="1000" algn="ctr" rotWithShape="0">
              <a:schemeClr val="bg2"/>
            </a:outerShdw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702E43-13BD-40E3-A3FB-3D9242DDB5BA}"/>
              </a:ext>
            </a:extLst>
          </p:cNvPr>
          <p:cNvSpPr/>
          <p:nvPr/>
        </p:nvSpPr>
        <p:spPr bwMode="auto">
          <a:xfrm>
            <a:off x="8882490" y="2901075"/>
            <a:ext cx="1884606" cy="17589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solidFill>
                  <a:schemeClr val="bg2">
                    <a:lumMod val="25000"/>
                  </a:schemeClr>
                </a:solidFill>
                <a:latin typeface="+mj-lt"/>
                <a:ea typeface="inherit"/>
              </a:rPr>
              <a:t>채소 및 곡류 섭취↓</a:t>
            </a:r>
            <a:endParaRPr lang="en-US" altLang="ko-KR" sz="1300" b="1" dirty="0">
              <a:solidFill>
                <a:schemeClr val="bg2">
                  <a:lumMod val="25000"/>
                </a:schemeClr>
              </a:solidFill>
              <a:latin typeface="+mj-lt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solidFill>
                  <a:schemeClr val="bg2">
                    <a:lumMod val="25000"/>
                  </a:schemeClr>
                </a:solidFill>
                <a:latin typeface="+mj-lt"/>
                <a:ea typeface="inherit"/>
              </a:rPr>
              <a:t>당류</a:t>
            </a:r>
            <a:r>
              <a:rPr kumimoji="0" lang="ko-KR" altLang="en-US" sz="13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inherit"/>
              </a:rPr>
              <a:t>↑</a:t>
            </a:r>
            <a:endParaRPr kumimoji="0" lang="en-US" altLang="ko-KR" sz="1300" b="1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+mj-lt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91893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1A265CE7-2F52-4855-AB23-AA21C7711EB7}"/>
              </a:ext>
            </a:extLst>
          </p:cNvPr>
          <p:cNvSpPr/>
          <p:nvPr/>
        </p:nvSpPr>
        <p:spPr>
          <a:xfrm>
            <a:off x="673224" y="656510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자료 조사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F8455-6270-4DF7-9FB5-0943AF81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4EEFE8-CBC2-4B42-8A18-3F5E457C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72" y="1428747"/>
            <a:ext cx="3589305" cy="25021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8DD238-33E9-4573-8DFA-04FCB8336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80" y="4068856"/>
            <a:ext cx="3910197" cy="24093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DECFC6-B29C-4B6D-83C6-A3EA5A0FCE51}"/>
              </a:ext>
            </a:extLst>
          </p:cNvPr>
          <p:cNvSpPr/>
          <p:nvPr/>
        </p:nvSpPr>
        <p:spPr bwMode="auto">
          <a:xfrm>
            <a:off x="1973090" y="1420846"/>
            <a:ext cx="87485" cy="1898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53368-A61B-4054-AEC9-24C331D73921}"/>
              </a:ext>
            </a:extLst>
          </p:cNvPr>
          <p:cNvSpPr txBox="1"/>
          <p:nvPr/>
        </p:nvSpPr>
        <p:spPr>
          <a:xfrm>
            <a:off x="1935331" y="1373554"/>
            <a:ext cx="46935" cy="307777"/>
          </a:xfrm>
          <a:prstGeom prst="rect">
            <a:avLst/>
          </a:prstGeom>
          <a:noFill/>
          <a:effectLst>
            <a:softEdge rad="11430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63582">
                    <a:alpha val="90000"/>
                  </a:srgbClr>
                </a:solidFill>
              </a:rPr>
              <a:t>0</a:t>
            </a:r>
            <a:endParaRPr lang="ko-KR" altLang="en-US" sz="1400" b="1" dirty="0">
              <a:solidFill>
                <a:srgbClr val="163582">
                  <a:alpha val="90000"/>
                </a:srgbClr>
              </a:solidFill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B871C88-C49D-4FE5-AC4D-FC4861490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89749"/>
              </p:ext>
            </p:extLst>
          </p:nvPr>
        </p:nvGraphicFramePr>
        <p:xfrm>
          <a:off x="5281293" y="3723326"/>
          <a:ext cx="3157857" cy="2879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02A001F1-AFD1-48D5-8E7D-5FAA2B7ED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80" y="4102723"/>
            <a:ext cx="2863473" cy="2283528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7AB149B8-62A6-418F-B263-8CD95C88B9AB}"/>
              </a:ext>
            </a:extLst>
          </p:cNvPr>
          <p:cNvSpPr/>
          <p:nvPr/>
        </p:nvSpPr>
        <p:spPr bwMode="auto">
          <a:xfrm>
            <a:off x="3684317" y="4646931"/>
            <a:ext cx="1506663" cy="13209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  <a:ea typeface="inherit"/>
              </a:rPr>
              <a:t>영양 결핍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Unicode MS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  <a:ea typeface="inherit"/>
              </a:rPr>
              <a:t> 2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  <a:ea typeface="inherit"/>
              </a:rPr>
              <a:t>배 이상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ea typeface="inherit"/>
              </a:rPr>
              <a:t>↑ 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34A6818-4874-4077-B3F4-44F6EA95FE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62" y="3733352"/>
            <a:ext cx="2752407" cy="395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2664D2E-721A-4DA2-B479-9FB414C4E1C1}"/>
              </a:ext>
            </a:extLst>
          </p:cNvPr>
          <p:cNvSpPr txBox="1"/>
          <p:nvPr/>
        </p:nvSpPr>
        <p:spPr>
          <a:xfrm>
            <a:off x="6436859" y="4890536"/>
            <a:ext cx="5735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</a:rPr>
              <a:t>3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</a:rPr>
              <a:t>조</a:t>
            </a:r>
            <a:endParaRPr lang="en-US" altLang="ko-KR" sz="11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</a:rPr>
              <a:t>5663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</a:rPr>
              <a:t>억원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99109-F66F-4421-8203-22A49F80A609}"/>
              </a:ext>
            </a:extLst>
          </p:cNvPr>
          <p:cNvSpPr txBox="1"/>
          <p:nvPr/>
        </p:nvSpPr>
        <p:spPr>
          <a:xfrm>
            <a:off x="7377859" y="4550438"/>
            <a:ext cx="5735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</a:rPr>
              <a:t>5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</a:rPr>
              <a:t>조</a:t>
            </a:r>
            <a:endParaRPr lang="en-US" altLang="ko-KR" sz="11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lt"/>
              </a:rPr>
              <a:t>454</a:t>
            </a: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j-lt"/>
              </a:rPr>
              <a:t>억원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A27F81DF-10ED-4159-B449-68DA31A8D3A1}"/>
              </a:ext>
            </a:extLst>
          </p:cNvPr>
          <p:cNvSpPr/>
          <p:nvPr/>
        </p:nvSpPr>
        <p:spPr bwMode="auto">
          <a:xfrm rot="18891452">
            <a:off x="6550045" y="4082015"/>
            <a:ext cx="703524" cy="287130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2609EA-A34F-4131-B510-EC8367F7708B}"/>
              </a:ext>
            </a:extLst>
          </p:cNvPr>
          <p:cNvSpPr txBox="1"/>
          <p:nvPr/>
        </p:nvSpPr>
        <p:spPr>
          <a:xfrm>
            <a:off x="6326011" y="3858052"/>
            <a:ext cx="6396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C00000"/>
                </a:solidFill>
                <a:latin typeface="+mj-lt"/>
              </a:rPr>
              <a:t>52.8%</a:t>
            </a:r>
          </a:p>
          <a:p>
            <a:pPr algn="ctr"/>
            <a:r>
              <a:rPr lang="ko-KR" altLang="en-US" sz="1050" b="1" i="0" dirty="0">
                <a:solidFill>
                  <a:srgbClr val="C00000"/>
                </a:solidFill>
                <a:effectLst/>
                <a:latin typeface="+mj-lt"/>
              </a:rPr>
              <a:t>상승</a:t>
            </a:r>
            <a:endParaRPr lang="en-US" altLang="ko-KR" sz="1050" b="1" i="0" dirty="0">
              <a:solidFill>
                <a:srgbClr val="C00000"/>
              </a:solidFill>
              <a:effectLst/>
              <a:latin typeface="+mj-lt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35EC4A5-0CC1-4FF5-8EE6-5BCC83D353F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376731" y="1551121"/>
            <a:ext cx="4320849" cy="1641344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0F419A39-65A6-4246-ABEF-8294CD9AD2DD}"/>
              </a:ext>
            </a:extLst>
          </p:cNvPr>
          <p:cNvSpPr/>
          <p:nvPr/>
        </p:nvSpPr>
        <p:spPr bwMode="auto">
          <a:xfrm>
            <a:off x="10567952" y="2390282"/>
            <a:ext cx="1454560" cy="12752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ea typeface="inherit"/>
              </a:rPr>
              <a:t>과다섭취로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Arial Unicode MS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ea typeface="inherit"/>
              </a:rPr>
              <a:t>   인한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ea typeface="inherit"/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ea typeface="inherit"/>
              </a:rPr>
              <a:t>부작용↑ 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535227-268B-0BAF-8354-8175869BB8DC}"/>
              </a:ext>
            </a:extLst>
          </p:cNvPr>
          <p:cNvSpPr/>
          <p:nvPr/>
        </p:nvSpPr>
        <p:spPr bwMode="auto">
          <a:xfrm rot="5400000">
            <a:off x="3520966" y="2686938"/>
            <a:ext cx="1723821" cy="323560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F07507F-95DD-5734-D3E3-695B4DD2F6B5}"/>
              </a:ext>
            </a:extLst>
          </p:cNvPr>
          <p:cNvSpPr/>
          <p:nvPr/>
        </p:nvSpPr>
        <p:spPr bwMode="auto">
          <a:xfrm>
            <a:off x="6532875" y="1542642"/>
            <a:ext cx="1820550" cy="246172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C61B3D-4052-8735-983D-21BC99A3C67A}"/>
              </a:ext>
            </a:extLst>
          </p:cNvPr>
          <p:cNvSpPr/>
          <p:nvPr/>
        </p:nvSpPr>
        <p:spPr bwMode="auto">
          <a:xfrm>
            <a:off x="9162431" y="3899237"/>
            <a:ext cx="895969" cy="246172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DFE92-92BF-B35B-C7E9-F565A9A3842B}"/>
              </a:ext>
            </a:extLst>
          </p:cNvPr>
          <p:cNvSpPr/>
          <p:nvPr/>
        </p:nvSpPr>
        <p:spPr bwMode="auto">
          <a:xfrm>
            <a:off x="1357311" y="4367213"/>
            <a:ext cx="819149" cy="366713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F522DA3-7F81-42C9-93DF-E9CC41D93CE0}"/>
              </a:ext>
            </a:extLst>
          </p:cNvPr>
          <p:cNvSpPr/>
          <p:nvPr/>
        </p:nvSpPr>
        <p:spPr bwMode="auto">
          <a:xfrm>
            <a:off x="4690043" y="1813740"/>
            <a:ext cx="1506663" cy="13209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ea typeface="inherit"/>
              </a:rPr>
              <a:t>비만률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Unicode MS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  <a:ea typeface="inherit"/>
              </a:rPr>
              <a:t>  2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  <a:ea typeface="inherit"/>
              </a:rPr>
              <a:t>배 이상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  <a:ea typeface="inherit"/>
              </a:rPr>
              <a:t>↑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 Unicode MS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3880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  <p:bldP spid="41" grpId="0"/>
      <p:bldP spid="4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F473309-1406-E5C6-9A7C-010EAE686E85}"/>
              </a:ext>
            </a:extLst>
          </p:cNvPr>
          <p:cNvSpPr/>
          <p:nvPr/>
        </p:nvSpPr>
        <p:spPr bwMode="auto">
          <a:xfrm>
            <a:off x="4803943" y="4307303"/>
            <a:ext cx="2898498" cy="20509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1A265CE7-2F52-4855-AB23-AA21C7711EB7}"/>
              </a:ext>
            </a:extLst>
          </p:cNvPr>
          <p:cNvSpPr/>
          <p:nvPr/>
        </p:nvSpPr>
        <p:spPr>
          <a:xfrm>
            <a:off x="673224" y="656510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시장 조사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8BC2B62-D7E9-4970-8831-4B35DD152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84" y="3295672"/>
            <a:ext cx="3436851" cy="7828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23062C0-B795-4786-9C12-EC5D62308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79" y="2381103"/>
            <a:ext cx="3364671" cy="8328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6FD4F1B-F961-41FD-8696-30E0B395C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88" y="1540880"/>
            <a:ext cx="3364671" cy="77731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D629AAF-4A82-4610-89A5-CA7AA85FB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48" y="4945355"/>
            <a:ext cx="3032837" cy="69795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BCDF6CF-3931-4171-B82A-9926522951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60" y="1568205"/>
            <a:ext cx="3019397" cy="78975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3E115B8-A0BD-4A32-813A-748A9B70D1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24" y="2288136"/>
            <a:ext cx="3019398" cy="8762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D7929B8-0B2C-4537-81A9-12C1EC7621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82" y="4142582"/>
            <a:ext cx="3042879" cy="68791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7D84D70-7BAA-4F2A-ABCE-F0DAA7FE3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220" y="4359164"/>
            <a:ext cx="2025690" cy="16595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EBACADC-3F8E-47D6-8707-FE1C6F298C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74" y="3037913"/>
            <a:ext cx="3016136" cy="76873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B598FA-A950-40F4-866C-32AF32A03F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49" y="5743952"/>
            <a:ext cx="2721954" cy="68791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2E7DD4E-0DFE-4F1C-9327-FCBFD1FC7DF4}"/>
              </a:ext>
            </a:extLst>
          </p:cNvPr>
          <p:cNvSpPr/>
          <p:nvPr/>
        </p:nvSpPr>
        <p:spPr bwMode="auto">
          <a:xfrm>
            <a:off x="984241" y="6013679"/>
            <a:ext cx="136234" cy="13947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5E84186-0589-4B3F-A51A-086FD4DB2FA2}"/>
              </a:ext>
            </a:extLst>
          </p:cNvPr>
          <p:cNvSpPr/>
          <p:nvPr/>
        </p:nvSpPr>
        <p:spPr bwMode="auto">
          <a:xfrm>
            <a:off x="985067" y="5256192"/>
            <a:ext cx="136234" cy="13947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B9BD921-7502-493A-B4C5-51454CF13DD8}"/>
              </a:ext>
            </a:extLst>
          </p:cNvPr>
          <p:cNvSpPr/>
          <p:nvPr/>
        </p:nvSpPr>
        <p:spPr bwMode="auto">
          <a:xfrm>
            <a:off x="985067" y="3595580"/>
            <a:ext cx="136234" cy="1394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6B8457C-4A99-455B-BAAF-12A8FD9912F1}"/>
              </a:ext>
            </a:extLst>
          </p:cNvPr>
          <p:cNvSpPr/>
          <p:nvPr/>
        </p:nvSpPr>
        <p:spPr bwMode="auto">
          <a:xfrm>
            <a:off x="968245" y="2688768"/>
            <a:ext cx="136234" cy="13947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79660F0-5EBE-4C45-9051-EB412B48BCE2}"/>
              </a:ext>
            </a:extLst>
          </p:cNvPr>
          <p:cNvSpPr/>
          <p:nvPr/>
        </p:nvSpPr>
        <p:spPr bwMode="auto">
          <a:xfrm>
            <a:off x="968245" y="1821152"/>
            <a:ext cx="136234" cy="1394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F56AB89-47C9-42A5-90C4-E4D6D0F80870}"/>
              </a:ext>
            </a:extLst>
          </p:cNvPr>
          <p:cNvSpPr/>
          <p:nvPr/>
        </p:nvSpPr>
        <p:spPr bwMode="auto">
          <a:xfrm>
            <a:off x="985067" y="4449405"/>
            <a:ext cx="136234" cy="13947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E31D27-1DC9-47DF-97EC-8726056AE1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813" y="4661872"/>
            <a:ext cx="1770660" cy="177066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51A24BE-1744-4F24-AEC1-9B6EE6EE0D05}"/>
              </a:ext>
            </a:extLst>
          </p:cNvPr>
          <p:cNvSpPr/>
          <p:nvPr/>
        </p:nvSpPr>
        <p:spPr bwMode="auto">
          <a:xfrm>
            <a:off x="2202777" y="1819415"/>
            <a:ext cx="768350" cy="189207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0501565-7876-4D31-8309-5582423DDBAE}"/>
              </a:ext>
            </a:extLst>
          </p:cNvPr>
          <p:cNvSpPr/>
          <p:nvPr/>
        </p:nvSpPr>
        <p:spPr bwMode="auto">
          <a:xfrm>
            <a:off x="1793202" y="2669699"/>
            <a:ext cx="495300" cy="189207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74BC4BD-2534-42A8-969C-0638F0BBC351}"/>
              </a:ext>
            </a:extLst>
          </p:cNvPr>
          <p:cNvSpPr/>
          <p:nvPr/>
        </p:nvSpPr>
        <p:spPr bwMode="auto">
          <a:xfrm>
            <a:off x="2383752" y="3542929"/>
            <a:ext cx="1717675" cy="189207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C84E62D-C3D6-480F-A906-9F1D10D5795D}"/>
              </a:ext>
            </a:extLst>
          </p:cNvPr>
          <p:cNvSpPr/>
          <p:nvPr/>
        </p:nvSpPr>
        <p:spPr bwMode="auto">
          <a:xfrm>
            <a:off x="1726527" y="4384106"/>
            <a:ext cx="704850" cy="189207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90B1E81-EE8A-4061-9BBE-44D89466ED90}"/>
              </a:ext>
            </a:extLst>
          </p:cNvPr>
          <p:cNvSpPr/>
          <p:nvPr/>
        </p:nvSpPr>
        <p:spPr bwMode="auto">
          <a:xfrm>
            <a:off x="2094827" y="5185340"/>
            <a:ext cx="1231900" cy="189207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CFC4D15-6640-4F4C-938E-8501251C6C62}"/>
              </a:ext>
            </a:extLst>
          </p:cNvPr>
          <p:cNvSpPr/>
          <p:nvPr/>
        </p:nvSpPr>
        <p:spPr bwMode="auto">
          <a:xfrm>
            <a:off x="3472777" y="5976643"/>
            <a:ext cx="381000" cy="189207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3411AF4-DDE0-46C4-B48A-4757CBE7FA54}"/>
              </a:ext>
            </a:extLst>
          </p:cNvPr>
          <p:cNvSpPr/>
          <p:nvPr/>
        </p:nvSpPr>
        <p:spPr bwMode="auto">
          <a:xfrm>
            <a:off x="9666238" y="4369740"/>
            <a:ext cx="333375" cy="149400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3547EF3-F3E5-4321-A88F-27D3D2616CF9}"/>
              </a:ext>
            </a:extLst>
          </p:cNvPr>
          <p:cNvSpPr/>
          <p:nvPr/>
        </p:nvSpPr>
        <p:spPr bwMode="auto">
          <a:xfrm>
            <a:off x="8003763" y="4525740"/>
            <a:ext cx="583466" cy="149400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0551CDB7-0BAD-4673-9FFF-1743524BBCC3}"/>
              </a:ext>
            </a:extLst>
          </p:cNvPr>
          <p:cNvSpPr/>
          <p:nvPr/>
        </p:nvSpPr>
        <p:spPr bwMode="auto">
          <a:xfrm>
            <a:off x="10021538" y="3429000"/>
            <a:ext cx="1522049" cy="1503111"/>
          </a:xfrm>
          <a:prstGeom prst="flowChartConnector">
            <a:avLst/>
          </a:prstGeom>
          <a:solidFill>
            <a:srgbClr val="EAF4E4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err="1">
                <a:solidFill>
                  <a:schemeClr val="accent6">
                    <a:lumMod val="50000"/>
                  </a:schemeClr>
                </a:solidFill>
                <a:latin typeface="+mj-lt"/>
                <a:ea typeface="inherit"/>
              </a:rPr>
              <a:t>유튜버</a:t>
            </a:r>
            <a:r>
              <a:rPr lang="en-US" altLang="ko-KR" sz="13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inherit"/>
              </a:rPr>
              <a:t>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 err="1">
                <a:solidFill>
                  <a:schemeClr val="accent6">
                    <a:lumMod val="50000"/>
                  </a:schemeClr>
                </a:solidFill>
                <a:latin typeface="+mj-lt"/>
                <a:ea typeface="inherit"/>
              </a:rPr>
              <a:t>인플루언서를</a:t>
            </a:r>
            <a:endParaRPr lang="en-US" altLang="ko-KR" sz="1300" b="1" dirty="0">
              <a:solidFill>
                <a:schemeClr val="accent6">
                  <a:lumMod val="50000"/>
                </a:schemeClr>
              </a:solidFill>
              <a:latin typeface="+mj-lt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inherit"/>
              </a:rPr>
              <a:t>활용한 매출↑</a:t>
            </a:r>
            <a:endParaRPr kumimoji="0" lang="en-US" altLang="ko-KR" sz="1300" b="1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+mj-lt"/>
              <a:ea typeface="inherit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A0780D1-A360-40A3-B99A-1F0D755D7317}"/>
              </a:ext>
            </a:extLst>
          </p:cNvPr>
          <p:cNvSpPr/>
          <p:nvPr/>
        </p:nvSpPr>
        <p:spPr bwMode="auto">
          <a:xfrm>
            <a:off x="6922333" y="3314537"/>
            <a:ext cx="871982" cy="149400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246D4AC-420E-4C8B-AB1D-07F8E7258CAE}"/>
              </a:ext>
            </a:extLst>
          </p:cNvPr>
          <p:cNvSpPr/>
          <p:nvPr/>
        </p:nvSpPr>
        <p:spPr bwMode="auto">
          <a:xfrm>
            <a:off x="6033333" y="2583370"/>
            <a:ext cx="623804" cy="149400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86E297A-D380-4B44-BEBB-52EBD375CA87}"/>
              </a:ext>
            </a:extLst>
          </p:cNvPr>
          <p:cNvSpPr/>
          <p:nvPr/>
        </p:nvSpPr>
        <p:spPr bwMode="auto">
          <a:xfrm>
            <a:off x="7382625" y="1844004"/>
            <a:ext cx="919162" cy="149400"/>
          </a:xfrm>
          <a:prstGeom prst="round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7645B99B-8C9A-4BEB-98DC-98C66C84B146}"/>
              </a:ext>
            </a:extLst>
          </p:cNvPr>
          <p:cNvSpPr/>
          <p:nvPr/>
        </p:nvSpPr>
        <p:spPr bwMode="auto">
          <a:xfrm>
            <a:off x="8760591" y="1967527"/>
            <a:ext cx="1363981" cy="1347010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inherit"/>
              </a:rPr>
              <a:t>수요</a:t>
            </a:r>
            <a:r>
              <a:rPr kumimoji="0" lang="ko-KR" altLang="en-US" sz="1400" b="1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inherit"/>
              </a:rPr>
              <a:t>↑</a:t>
            </a:r>
            <a:endParaRPr kumimoji="0" lang="en-US" altLang="ko-KR" sz="1400" b="1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+mj-lt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inherit"/>
              </a:rPr>
              <a:t>이용자</a:t>
            </a:r>
            <a:r>
              <a:rPr kumimoji="0" lang="ko-KR" altLang="en-US" sz="1400" b="1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inherit"/>
              </a:rPr>
              <a:t>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DAFD5E-2B21-8A56-9151-47C6C15C3F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72" y="4469623"/>
            <a:ext cx="1361608" cy="17565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72BA72-D47E-78C1-47FB-FC945D78F1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97209" y="4468802"/>
            <a:ext cx="1282292" cy="1762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5B245C-1431-4563-B7F0-EE91F55FE7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918">
            <a:off x="10263940" y="1503341"/>
            <a:ext cx="1211008" cy="1211008"/>
          </a:xfrm>
          <a:prstGeom prst="rect">
            <a:avLst/>
          </a:prstGeom>
        </p:spPr>
      </p:pic>
      <p:pic>
        <p:nvPicPr>
          <p:cNvPr id="17" name="그림 16" descr="클립아트, 스크린샷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D444D7A-2228-FE8F-842E-25E041F41F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82" y="3989092"/>
            <a:ext cx="888203" cy="48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7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1A265CE7-2F52-4855-AB23-AA21C7711EB7}"/>
              </a:ext>
            </a:extLst>
          </p:cNvPr>
          <p:cNvSpPr/>
          <p:nvPr/>
        </p:nvSpPr>
        <p:spPr>
          <a:xfrm>
            <a:off x="673224" y="656510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수요 분석 </a:t>
            </a:r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276486-FE47-4C92-A07E-47FB59B6F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66" y="1711551"/>
            <a:ext cx="3270734" cy="1120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3E475F-E4DD-4D59-ACC1-4800F5212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66" y="2784958"/>
            <a:ext cx="3823733" cy="8433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0B349D-1D8A-48F2-B297-777965A00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66" y="4633766"/>
            <a:ext cx="2645758" cy="7250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01660E-21A2-4B3B-8F58-93B2C783D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66" y="5426147"/>
            <a:ext cx="1728086" cy="780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976B37-FD39-4213-BFFE-6AE9C6380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66" y="3640465"/>
            <a:ext cx="3456172" cy="9513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DE8315-F5D5-4AF0-A44D-C519992697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346" y="4591798"/>
            <a:ext cx="2984755" cy="190348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AB7212B-27FA-4C89-AC07-F73D4B87F2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3" y="4179832"/>
            <a:ext cx="5139157" cy="176648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51E37BF-F61E-468F-B0E8-DEE30AD0F1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41" y="1871950"/>
            <a:ext cx="5159102" cy="1936668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4DA8599-3E74-48DC-AE78-53EB696C10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78" y="1249549"/>
            <a:ext cx="946301" cy="94630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4E62C0A-23E7-45EA-B9BD-D45F07395B34}"/>
              </a:ext>
            </a:extLst>
          </p:cNvPr>
          <p:cNvSpPr/>
          <p:nvPr/>
        </p:nvSpPr>
        <p:spPr bwMode="auto">
          <a:xfrm>
            <a:off x="1402484" y="1690237"/>
            <a:ext cx="1389623" cy="4389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6C6205F-AAE0-4472-B6EE-B735633AFC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11" y="1754838"/>
            <a:ext cx="1239024" cy="30668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1D1B7789-2486-4FE0-B0C8-45C299C24390}"/>
              </a:ext>
            </a:extLst>
          </p:cNvPr>
          <p:cNvSpPr/>
          <p:nvPr/>
        </p:nvSpPr>
        <p:spPr bwMode="auto">
          <a:xfrm>
            <a:off x="2011954" y="3975282"/>
            <a:ext cx="1969187" cy="4389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DA0F454-8B78-49D8-A454-B6E0A50257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31" y="4036707"/>
            <a:ext cx="1804431" cy="31546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F2A6D44-F16F-8707-718C-76CCEFC42831}"/>
              </a:ext>
            </a:extLst>
          </p:cNvPr>
          <p:cNvSpPr/>
          <p:nvPr/>
        </p:nvSpPr>
        <p:spPr bwMode="auto">
          <a:xfrm>
            <a:off x="8207133" y="1723630"/>
            <a:ext cx="593967" cy="265003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E2136A-2FCE-ABD8-750E-7050DEF7492A}"/>
              </a:ext>
            </a:extLst>
          </p:cNvPr>
          <p:cNvSpPr/>
          <p:nvPr/>
        </p:nvSpPr>
        <p:spPr bwMode="auto">
          <a:xfrm>
            <a:off x="6994283" y="2812684"/>
            <a:ext cx="936867" cy="265003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DCD55D-4192-9184-0614-590BBA130DE0}"/>
              </a:ext>
            </a:extLst>
          </p:cNvPr>
          <p:cNvSpPr/>
          <p:nvPr/>
        </p:nvSpPr>
        <p:spPr bwMode="auto">
          <a:xfrm>
            <a:off x="7518401" y="3663602"/>
            <a:ext cx="533399" cy="265003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8BE6E07-165B-E09B-BAFA-861D074BF477}"/>
              </a:ext>
            </a:extLst>
          </p:cNvPr>
          <p:cNvSpPr/>
          <p:nvPr/>
        </p:nvSpPr>
        <p:spPr bwMode="auto">
          <a:xfrm>
            <a:off x="7016750" y="4659166"/>
            <a:ext cx="571500" cy="265003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139D48-E165-F574-871F-DDA16E17801B}"/>
              </a:ext>
            </a:extLst>
          </p:cNvPr>
          <p:cNvSpPr/>
          <p:nvPr/>
        </p:nvSpPr>
        <p:spPr bwMode="auto">
          <a:xfrm>
            <a:off x="7817252" y="5430763"/>
            <a:ext cx="546100" cy="265003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F96FC5D-6C64-9388-2D8F-24BDA4543991}"/>
              </a:ext>
            </a:extLst>
          </p:cNvPr>
          <p:cNvSpPr/>
          <p:nvPr/>
        </p:nvSpPr>
        <p:spPr bwMode="auto">
          <a:xfrm>
            <a:off x="4069848" y="2877569"/>
            <a:ext cx="765810" cy="172402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981795C-3962-3BDA-C38F-0B3A7544A901}"/>
              </a:ext>
            </a:extLst>
          </p:cNvPr>
          <p:cNvSpPr/>
          <p:nvPr/>
        </p:nvSpPr>
        <p:spPr bwMode="auto">
          <a:xfrm>
            <a:off x="4065270" y="5182063"/>
            <a:ext cx="1062990" cy="194801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69367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1A265CE7-2F52-4855-AB23-AA21C7711EB7}"/>
              </a:ext>
            </a:extLst>
          </p:cNvPr>
          <p:cNvSpPr/>
          <p:nvPr/>
        </p:nvSpPr>
        <p:spPr>
          <a:xfrm>
            <a:off x="673224" y="656510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수요 분석 </a:t>
            </a:r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F56E65-A674-41AC-9103-0CC82CA2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009418-CB69-4770-B03D-9C2A0A786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25" y="3863857"/>
            <a:ext cx="5029200" cy="2634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9BBBC3-466C-4F78-98EC-0AF63A51B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278" y="1514423"/>
            <a:ext cx="3634622" cy="9345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F1044A-026F-4E8D-A128-04A437608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55" y="1605390"/>
            <a:ext cx="2261589" cy="23499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FA52512-D812-4898-93AF-F333E39CF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81" y="1609934"/>
            <a:ext cx="1973492" cy="237077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38E9B8F-FEC0-48D0-A742-C42EEC525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36" y="2448957"/>
            <a:ext cx="3634621" cy="10187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429CF70-7645-4E80-B84D-DD3D597F91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80" y="4480258"/>
            <a:ext cx="1791921" cy="171122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8599110-4E10-488F-8000-B4908DFAF6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29" y="4480257"/>
            <a:ext cx="1687115" cy="171122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829E55F-451F-4B96-9BFF-F764003C30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138" y="4473094"/>
            <a:ext cx="1791921" cy="172555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8BA048F-B0B9-433E-B1AA-A832418917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8767">
            <a:off x="-112947" y="3073602"/>
            <a:ext cx="1391248" cy="139403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3B22E06-9273-458F-8619-2A5D30109C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913" y="1863179"/>
            <a:ext cx="2394464" cy="239446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8CD20F5-78F7-4CF0-8054-83C1557E34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3676">
            <a:off x="11150902" y="1191096"/>
            <a:ext cx="735748" cy="94085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192826-68B3-A3F4-6FDC-332DE0AF88B4}"/>
              </a:ext>
            </a:extLst>
          </p:cNvPr>
          <p:cNvSpPr/>
          <p:nvPr/>
        </p:nvSpPr>
        <p:spPr bwMode="auto">
          <a:xfrm>
            <a:off x="9001654" y="3848617"/>
            <a:ext cx="453753" cy="2634334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11893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25C7119F-BBB0-44BB-ADFB-A4F0407E086B}"/>
              </a:ext>
            </a:extLst>
          </p:cNvPr>
          <p:cNvSpPr/>
          <p:nvPr/>
        </p:nvSpPr>
        <p:spPr bwMode="auto">
          <a:xfrm>
            <a:off x="1543672" y="1579878"/>
            <a:ext cx="4880944" cy="3069601"/>
          </a:xfrm>
          <a:prstGeom prst="wedgeRoundRectCallout">
            <a:avLst>
              <a:gd name="adj1" fmla="val -29758"/>
              <a:gd name="adj2" fmla="val 6077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10AD12A-1CA8-4A6F-9FC2-03A4521F6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59" y="1997722"/>
            <a:ext cx="4237483" cy="23193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1A265CE7-2F52-4855-AB23-AA21C7711EB7}"/>
              </a:ext>
            </a:extLst>
          </p:cNvPr>
          <p:cNvSpPr/>
          <p:nvPr/>
        </p:nvSpPr>
        <p:spPr>
          <a:xfrm>
            <a:off x="673224" y="656510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주     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3E8770B-0800-4AD0-AE4D-6BC3251D8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135C3DD-2C44-4D91-BB8F-BADAEE206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1" y="4847125"/>
            <a:ext cx="2048179" cy="204817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9084C79-4D81-4B22-964C-4FC43D212B42}"/>
              </a:ext>
            </a:extLst>
          </p:cNvPr>
          <p:cNvSpPr txBox="1"/>
          <p:nvPr/>
        </p:nvSpPr>
        <p:spPr>
          <a:xfrm>
            <a:off x="3136865" y="1723654"/>
            <a:ext cx="2422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사용자 맞춤 건강식단 추천 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7B03B87C-CBC5-4773-953F-44A4EDD2FCAA}"/>
              </a:ext>
            </a:extLst>
          </p:cNvPr>
          <p:cNvSpPr/>
          <p:nvPr/>
        </p:nvSpPr>
        <p:spPr bwMode="auto">
          <a:xfrm>
            <a:off x="3041615" y="1811644"/>
            <a:ext cx="95250" cy="86967"/>
          </a:xfrm>
          <a:prstGeom prst="flowChartConnector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8001A4D-F3F6-D3A7-25E9-48EF96DD19B4}"/>
              </a:ext>
            </a:extLst>
          </p:cNvPr>
          <p:cNvSpPr/>
          <p:nvPr/>
        </p:nvSpPr>
        <p:spPr bwMode="auto">
          <a:xfrm>
            <a:off x="6925008" y="3188695"/>
            <a:ext cx="1193255" cy="10658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Arial Unicode MS"/>
                <a:ea typeface="inherit"/>
              </a:rPr>
              <a:t>편리한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Arial Unicode MS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  <a:ea typeface="inherit"/>
              </a:rPr>
              <a:t>챗봇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  <a:ea typeface="inherit"/>
              </a:rPr>
              <a:t> 사용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10ECE01-9ECD-FEA5-4D71-CEED9EB6F8F4}"/>
              </a:ext>
            </a:extLst>
          </p:cNvPr>
          <p:cNvSpPr/>
          <p:nvPr/>
        </p:nvSpPr>
        <p:spPr bwMode="auto">
          <a:xfrm>
            <a:off x="8014513" y="2996883"/>
            <a:ext cx="1450483" cy="129560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  <a:ea typeface="inherit"/>
              </a:rPr>
              <a:t>편리한 식단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 Unicode MS"/>
              <a:ea typeface="inheri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 Unicode MS"/>
                <a:ea typeface="inherit"/>
              </a:rPr>
              <a:t>추천 기능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90B5C7A-1205-4C56-77B6-BEF911A503D5}"/>
              </a:ext>
            </a:extLst>
          </p:cNvPr>
          <p:cNvSpPr/>
          <p:nvPr/>
        </p:nvSpPr>
        <p:spPr bwMode="auto">
          <a:xfrm>
            <a:off x="7333717" y="3869107"/>
            <a:ext cx="1749793" cy="15629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Arial Unicode MS"/>
                <a:ea typeface="inherit"/>
              </a:rPr>
              <a:t>건강한 식습관 형성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 Unicode MS"/>
              <a:ea typeface="inheri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FFF87B-6E26-4B86-AF80-3EA4780A8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63" y="2893007"/>
            <a:ext cx="3512943" cy="35129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39CFC61-6CAF-091F-2F58-473377E71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03" y="4430461"/>
            <a:ext cx="1405925" cy="1405925"/>
          </a:xfrm>
          <a:prstGeom prst="rect">
            <a:avLst/>
          </a:prstGeom>
        </p:spPr>
      </p:pic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485625F1-0532-BE9F-28E7-4DD85B1CC28F}"/>
              </a:ext>
            </a:extLst>
          </p:cNvPr>
          <p:cNvSpPr/>
          <p:nvPr/>
        </p:nvSpPr>
        <p:spPr bwMode="auto">
          <a:xfrm>
            <a:off x="5003765" y="1811644"/>
            <a:ext cx="95250" cy="86967"/>
          </a:xfrm>
          <a:prstGeom prst="flowChartConnector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100" b="0" i="0" u="none" strike="noStrike" cap="none" normalizeH="0" baseline="0" dirty="0" err="1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88244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D14A-547A-4361-99F2-CA548BB78637}"/>
              </a:ext>
            </a:extLst>
          </p:cNvPr>
          <p:cNvSpPr/>
          <p:nvPr/>
        </p:nvSpPr>
        <p:spPr>
          <a:xfrm>
            <a:off x="892492" y="844631"/>
            <a:ext cx="10483215" cy="773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1A265CE7-2F52-4855-AB23-AA21C7711EB7}"/>
              </a:ext>
            </a:extLst>
          </p:cNvPr>
          <p:cNvSpPr/>
          <p:nvPr/>
        </p:nvSpPr>
        <p:spPr>
          <a:xfrm>
            <a:off x="673224" y="656510"/>
            <a:ext cx="2131696" cy="470059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개     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0DBD0D-7855-44A7-A566-BC374D864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7" y="203201"/>
            <a:ext cx="595639" cy="5956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EDDE8A-1092-4909-8DE7-AF0371661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79" y="4114729"/>
            <a:ext cx="3462658" cy="2462464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A26BF2F-3AD4-40AD-96B9-7E49A97B7F75}"/>
              </a:ext>
            </a:extLst>
          </p:cNvPr>
          <p:cNvSpPr/>
          <p:nvPr/>
        </p:nvSpPr>
        <p:spPr bwMode="auto">
          <a:xfrm>
            <a:off x="8074078" y="2455254"/>
            <a:ext cx="3266055" cy="1296761"/>
          </a:xfrm>
          <a:prstGeom prst="wedgeRoundRectCallout">
            <a:avLst>
              <a:gd name="adj1" fmla="val 22409"/>
              <a:gd name="adj2" fmla="val 62104"/>
              <a:gd name="adj3" fmla="val 16667"/>
            </a:avLst>
          </a:prstGeom>
          <a:solidFill>
            <a:srgbClr val="DEEBF7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-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영양불균형에 대한 염려없이 균형 잡힌 식단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j-lt"/>
              <a:ea typeface="inherit"/>
            </a:endParaRPr>
          </a:p>
          <a:p>
            <a:pPr marL="171450" marR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j-lt"/>
              <a:ea typeface="inherit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- </a:t>
            </a:r>
            <a:r>
              <a:rPr kumimoji="0" lang="ko-KR" altLang="en-US" sz="10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집밥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 식단</a:t>
            </a:r>
            <a:r>
              <a:rPr lang="en-US" altLang="ko-KR" sz="1000" b="1" dirty="0">
                <a:solidFill>
                  <a:srgbClr val="202124"/>
                </a:solidFill>
                <a:latin typeface="+mj-lt"/>
                <a:ea typeface="inherit"/>
              </a:rPr>
              <a:t>,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레시피가 필요한 가구들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j-lt"/>
              <a:ea typeface="inherit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1" dirty="0">
                <a:solidFill>
                  <a:srgbClr val="202124"/>
                </a:solidFill>
                <a:latin typeface="+mj-lt"/>
                <a:ea typeface="inherit"/>
              </a:rPr>
              <a:t>- 1</a:t>
            </a:r>
            <a:r>
              <a:rPr lang="ko-KR" altLang="en-US" sz="1000" b="1" dirty="0">
                <a:solidFill>
                  <a:srgbClr val="202124"/>
                </a:solidFill>
                <a:latin typeface="+mj-lt"/>
                <a:ea typeface="inherit"/>
              </a:rPr>
              <a:t>인</a:t>
            </a:r>
            <a:r>
              <a:rPr lang="en-US" altLang="ko-KR" sz="1000" b="1" dirty="0">
                <a:solidFill>
                  <a:srgbClr val="202124"/>
                </a:solidFill>
                <a:latin typeface="+mj-lt"/>
                <a:ea typeface="inherit"/>
              </a:rPr>
              <a:t> or 2</a:t>
            </a:r>
            <a:r>
              <a:rPr lang="ko-KR" altLang="en-US" sz="1000" b="1" dirty="0">
                <a:solidFill>
                  <a:srgbClr val="202124"/>
                </a:solidFill>
                <a:latin typeface="+mj-lt"/>
                <a:ea typeface="inherit"/>
              </a:rPr>
              <a:t>인 가구</a:t>
            </a:r>
            <a:endParaRPr lang="en-US" altLang="ko-KR" sz="1000" b="1" dirty="0">
              <a:solidFill>
                <a:srgbClr val="202124"/>
              </a:solidFill>
              <a:latin typeface="+mj-lt"/>
              <a:ea typeface="inherit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23342E5D-59E2-4BD6-981A-04DCCC6A12E3}"/>
              </a:ext>
            </a:extLst>
          </p:cNvPr>
          <p:cNvSpPr/>
          <p:nvPr/>
        </p:nvSpPr>
        <p:spPr bwMode="auto">
          <a:xfrm>
            <a:off x="9108223" y="1572323"/>
            <a:ext cx="1190171" cy="1009170"/>
          </a:xfrm>
          <a:prstGeom prst="flowChartConnector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타 </a:t>
            </a:r>
            <a:r>
              <a:rPr kumimoji="0" lang="ko-KR" altLang="en-US" sz="1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겟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j-lt"/>
              <a:ea typeface="inherit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627EB10D-12CD-4148-9BE5-8BEBDAC2BE5C}"/>
              </a:ext>
            </a:extLst>
          </p:cNvPr>
          <p:cNvSpPr/>
          <p:nvPr/>
        </p:nvSpPr>
        <p:spPr bwMode="auto">
          <a:xfrm>
            <a:off x="4545461" y="2455255"/>
            <a:ext cx="3179021" cy="1296761"/>
          </a:xfrm>
          <a:prstGeom prst="wedgeRoundRectCallout">
            <a:avLst>
              <a:gd name="adj1" fmla="val -20577"/>
              <a:gd name="adj2" fmla="val 646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-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균형 잡힌 식단 제공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,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레시피 제공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,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  <a:ea typeface="inherit"/>
              </a:rPr>
              <a:t>요리에 필요한 재료 제공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j-lt"/>
              <a:ea typeface="inherit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j-lt"/>
              <a:ea typeface="inherit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1" dirty="0">
                <a:solidFill>
                  <a:srgbClr val="202124"/>
                </a:solidFill>
                <a:latin typeface="+mj-lt"/>
                <a:ea typeface="inherit"/>
              </a:rPr>
              <a:t>- </a:t>
            </a:r>
            <a:r>
              <a:rPr lang="ko-KR" altLang="en-US" sz="1000" b="1" dirty="0">
                <a:solidFill>
                  <a:srgbClr val="202124"/>
                </a:solidFill>
                <a:latin typeface="+mj-lt"/>
                <a:ea typeface="inherit"/>
              </a:rPr>
              <a:t>외식보다는 균형 잡힌 </a:t>
            </a:r>
            <a:r>
              <a:rPr lang="ko-KR" altLang="en-US" sz="1000" b="1" dirty="0" err="1">
                <a:solidFill>
                  <a:srgbClr val="202124"/>
                </a:solidFill>
                <a:latin typeface="+mj-lt"/>
                <a:ea typeface="inherit"/>
              </a:rPr>
              <a:t>집밥을요리</a:t>
            </a:r>
            <a:r>
              <a:rPr lang="ko-KR" altLang="en-US" sz="1000" b="1" dirty="0">
                <a:solidFill>
                  <a:srgbClr val="202124"/>
                </a:solidFill>
                <a:latin typeface="+mj-lt"/>
                <a:ea typeface="inherit"/>
              </a:rPr>
              <a:t> 할 수 있는</a:t>
            </a:r>
            <a:endParaRPr lang="en-US" altLang="ko-KR" sz="1000" b="1" dirty="0">
              <a:solidFill>
                <a:srgbClr val="202124"/>
              </a:solidFill>
              <a:latin typeface="+mj-lt"/>
              <a:ea typeface="inherit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000" b="1" dirty="0">
                <a:solidFill>
                  <a:srgbClr val="202124"/>
                </a:solidFill>
                <a:latin typeface="+mj-lt"/>
                <a:ea typeface="inherit"/>
              </a:rPr>
              <a:t>허들 낮추기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j-lt"/>
              <a:ea typeface="inherit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624E6B17-0D5A-4C38-AE6E-CE90F3E11DB9}"/>
              </a:ext>
            </a:extLst>
          </p:cNvPr>
          <p:cNvSpPr/>
          <p:nvPr/>
        </p:nvSpPr>
        <p:spPr bwMode="auto">
          <a:xfrm>
            <a:off x="5539887" y="1569624"/>
            <a:ext cx="1190171" cy="1009170"/>
          </a:xfrm>
          <a:prstGeom prst="flowChartConnector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>
                <a:solidFill>
                  <a:srgbClr val="202124"/>
                </a:solidFill>
                <a:latin typeface="+mj-lt"/>
                <a:ea typeface="inherit"/>
              </a:rPr>
              <a:t>목 적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j-lt"/>
              <a:ea typeface="inherit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DD67B30-BCE0-4553-B7F8-3234CD120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61" y="4012994"/>
            <a:ext cx="3064029" cy="3064029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0AAC44A3-6E9D-4158-A3D7-CF25E923263F}"/>
              </a:ext>
            </a:extLst>
          </p:cNvPr>
          <p:cNvSpPr/>
          <p:nvPr/>
        </p:nvSpPr>
        <p:spPr bwMode="auto">
          <a:xfrm>
            <a:off x="757653" y="2455255"/>
            <a:ext cx="3438212" cy="1296761"/>
          </a:xfrm>
          <a:prstGeom prst="wedgeRoundRectCallout">
            <a:avLst>
              <a:gd name="adj1" fmla="val -20816"/>
              <a:gd name="adj2" fmla="val 64682"/>
              <a:gd name="adj3" fmla="val 16667"/>
            </a:avLst>
          </a:prstGeom>
          <a:solidFill>
            <a:srgbClr val="FDDBE1"/>
          </a:solidFill>
          <a:ln>
            <a:noFill/>
          </a:ln>
          <a:effectLst/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solidFill>
                  <a:srgbClr val="0D0D0D"/>
                </a:solidFill>
                <a:latin typeface="Söhne"/>
              </a:rPr>
              <a:t>-</a:t>
            </a:r>
            <a:r>
              <a:rPr lang="ko-KR" altLang="en-US" sz="1000" b="1" dirty="0">
                <a:solidFill>
                  <a:srgbClr val="0D0D0D"/>
                </a:solidFill>
                <a:latin typeface="Söhne"/>
              </a:rPr>
              <a:t> 대부분의 </a:t>
            </a:r>
            <a:r>
              <a:rPr lang="en-US" altLang="ko-KR" sz="1000" b="1" i="0" dirty="0">
                <a:solidFill>
                  <a:srgbClr val="0D0D0D"/>
                </a:solidFill>
                <a:effectLst/>
                <a:latin typeface="Söhne"/>
              </a:rPr>
              <a:t>AI </a:t>
            </a:r>
            <a:r>
              <a:rPr lang="ko-KR" altLang="en-US" sz="1000" b="1" i="0" dirty="0">
                <a:solidFill>
                  <a:srgbClr val="0D0D0D"/>
                </a:solidFill>
                <a:effectLst/>
                <a:latin typeface="Söhne"/>
              </a:rPr>
              <a:t>영양사 </a:t>
            </a:r>
            <a:r>
              <a:rPr lang="ko-KR" altLang="en-US" sz="1000" b="1" i="0" dirty="0" err="1">
                <a:solidFill>
                  <a:srgbClr val="0D0D0D"/>
                </a:solidFill>
                <a:effectLst/>
                <a:latin typeface="Söhne"/>
              </a:rPr>
              <a:t>챗봇은</a:t>
            </a:r>
            <a:r>
              <a:rPr lang="ko-KR" altLang="en-US" sz="1000" b="1" i="0" dirty="0">
                <a:solidFill>
                  <a:srgbClr val="0D0D0D"/>
                </a:solidFill>
                <a:effectLst/>
                <a:latin typeface="Söhne"/>
              </a:rPr>
              <a:t> 완제품 </a:t>
            </a:r>
            <a:r>
              <a:rPr lang="ko-KR" altLang="en-US" sz="1000" b="1" i="0" dirty="0" err="1">
                <a:solidFill>
                  <a:srgbClr val="0D0D0D"/>
                </a:solidFill>
                <a:effectLst/>
                <a:latin typeface="Söhne"/>
              </a:rPr>
              <a:t>추천및</a:t>
            </a:r>
            <a:endParaRPr lang="en-US" altLang="ko-KR" sz="1000" b="1" dirty="0">
              <a:solidFill>
                <a:srgbClr val="0D0D0D"/>
              </a:solidFill>
              <a:latin typeface="Söhne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i="0" dirty="0">
                <a:solidFill>
                  <a:srgbClr val="0D0D0D"/>
                </a:solidFill>
                <a:effectLst/>
                <a:latin typeface="Söhne"/>
              </a:rPr>
              <a:t>레시피</a:t>
            </a:r>
            <a:r>
              <a:rPr lang="en-US" altLang="ko-KR" sz="1000" b="1" dirty="0">
                <a:solidFill>
                  <a:srgbClr val="0D0D0D"/>
                </a:solidFill>
                <a:latin typeface="Söhne"/>
              </a:rPr>
              <a:t> </a:t>
            </a:r>
            <a:r>
              <a:rPr lang="ko-KR" altLang="en-US" sz="1000" b="1" i="0" dirty="0">
                <a:solidFill>
                  <a:srgbClr val="0D0D0D"/>
                </a:solidFill>
                <a:effectLst/>
                <a:latin typeface="Söhne"/>
              </a:rPr>
              <a:t>추천 방식과</a:t>
            </a:r>
            <a:r>
              <a:rPr lang="en-US" altLang="ko-KR" sz="1000" b="1" dirty="0">
                <a:solidFill>
                  <a:srgbClr val="0D0D0D"/>
                </a:solidFill>
                <a:latin typeface="Söhne"/>
              </a:rPr>
              <a:t> </a:t>
            </a:r>
            <a:r>
              <a:rPr lang="ko-KR" altLang="en-US" sz="1000" b="1" i="0" dirty="0">
                <a:solidFill>
                  <a:srgbClr val="0D0D0D"/>
                </a:solidFill>
                <a:effectLst/>
                <a:latin typeface="Söhne"/>
              </a:rPr>
              <a:t>영양성분 정보 부족으로</a:t>
            </a:r>
            <a:endParaRPr lang="en-US" altLang="ko-KR" sz="10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i="0" dirty="0">
                <a:solidFill>
                  <a:srgbClr val="0D0D0D"/>
                </a:solidFill>
                <a:effectLst/>
                <a:latin typeface="Söhne"/>
              </a:rPr>
              <a:t>사용자들의 불편함 토로</a:t>
            </a:r>
            <a:endParaRPr lang="en-US" altLang="ko-KR" sz="10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i="0" dirty="0">
              <a:solidFill>
                <a:srgbClr val="0D0D0D"/>
              </a:solidFill>
              <a:effectLst/>
              <a:latin typeface="Söhne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i="0" dirty="0">
                <a:solidFill>
                  <a:srgbClr val="0D0D0D"/>
                </a:solidFill>
                <a:effectLst/>
                <a:latin typeface="Söhne"/>
              </a:rPr>
              <a:t>- </a:t>
            </a:r>
            <a:r>
              <a:rPr lang="ko-KR" altLang="en-US" sz="1000" b="1" i="0" dirty="0">
                <a:solidFill>
                  <a:srgbClr val="0D0D0D"/>
                </a:solidFill>
                <a:effectLst/>
                <a:latin typeface="Söhne"/>
              </a:rPr>
              <a:t>사용자의 식재료 선호</a:t>
            </a:r>
            <a:r>
              <a:rPr lang="en-US" altLang="ko-KR" sz="10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000" b="1" i="0" dirty="0" err="1">
                <a:solidFill>
                  <a:srgbClr val="0D0D0D"/>
                </a:solidFill>
                <a:effectLst/>
                <a:latin typeface="Söhne"/>
              </a:rPr>
              <a:t>비선호</a:t>
            </a:r>
            <a:r>
              <a:rPr lang="en-US" altLang="ko-KR" sz="10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000" b="1" i="0" dirty="0">
                <a:solidFill>
                  <a:srgbClr val="0D0D0D"/>
                </a:solidFill>
                <a:effectLst/>
                <a:latin typeface="Söhne"/>
              </a:rPr>
              <a:t>알레르기</a:t>
            </a:r>
            <a:endParaRPr lang="en-US" altLang="ko-KR" sz="10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i="0" dirty="0">
                <a:solidFill>
                  <a:srgbClr val="0D0D0D"/>
                </a:solidFill>
                <a:effectLst/>
                <a:latin typeface="Söhne"/>
              </a:rPr>
              <a:t>정보가 고려되지 않음</a:t>
            </a:r>
            <a:endParaRPr kumimoji="0" lang="ko-KR" altLang="en-US" sz="10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j-lt"/>
              <a:ea typeface="inherit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068174F-B46D-4818-885D-11783CCEC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13" y="4145458"/>
            <a:ext cx="2279587" cy="2279587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D9FFF55B-EB1A-4BEB-A346-4A30DD48E4C1}"/>
              </a:ext>
            </a:extLst>
          </p:cNvPr>
          <p:cNvSpPr/>
          <p:nvPr/>
        </p:nvSpPr>
        <p:spPr bwMode="auto">
          <a:xfrm>
            <a:off x="1888004" y="1572695"/>
            <a:ext cx="1190171" cy="1009170"/>
          </a:xfrm>
          <a:prstGeom prst="flowChartConnector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>
                <a:solidFill>
                  <a:srgbClr val="202124"/>
                </a:solidFill>
                <a:latin typeface="+mj-lt"/>
                <a:ea typeface="inherit"/>
              </a:rPr>
              <a:t>문제 요약</a:t>
            </a: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+mj-lt"/>
              <a:ea typeface="inherit"/>
            </a:endParaRPr>
          </a:p>
        </p:txBody>
      </p:sp>
      <p:pic>
        <p:nvPicPr>
          <p:cNvPr id="3" name="그림 2" descr="텍스트, 테이블웨어, 음식, 요리이(가) 표시된 사진&#10;&#10;자동 생성된 설명">
            <a:extLst>
              <a:ext uri="{FF2B5EF4-FFF2-40B4-BE49-F238E27FC236}">
                <a16:creationId xmlns:a16="http://schemas.microsoft.com/office/drawing/2014/main" id="{9C43C747-8F60-6840-3223-5D4E23029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08" y="7869135"/>
            <a:ext cx="2388371" cy="2660102"/>
          </a:xfrm>
          <a:prstGeom prst="rect">
            <a:avLst/>
          </a:prstGeom>
        </p:spPr>
      </p:pic>
      <p:pic>
        <p:nvPicPr>
          <p:cNvPr id="6" name="그림 5" descr="텍스트, 스크린샷, 음식, 채소이(가) 표시된 사진&#10;&#10;자동 생성된 설명">
            <a:extLst>
              <a:ext uri="{FF2B5EF4-FFF2-40B4-BE49-F238E27FC236}">
                <a16:creationId xmlns:a16="http://schemas.microsoft.com/office/drawing/2014/main" id="{86B3B029-E8A2-4C47-19B0-6330C8B159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54" y="7722994"/>
            <a:ext cx="2388371" cy="26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8F9F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-12696" rIns="0" bIns="-12696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100" b="0" i="0" u="none" strike="noStrike" cap="none" normalizeH="0" baseline="0" dirty="0" err="1" smtClean="0">
            <a:ln>
              <a:noFill/>
            </a:ln>
            <a:solidFill>
              <a:srgbClr val="202124"/>
            </a:solidFill>
            <a:effectLst/>
            <a:latin typeface="Arial Unicode MS"/>
            <a:ea typeface="inherit"/>
          </a:defRPr>
        </a:defPPr>
      </a:lstStyle>
    </a:spDef>
    <a:txDef>
      <a:spPr>
        <a:noFill/>
      </a:spPr>
      <a:bodyPr wrap="none" rtlCol="0">
        <a:spAutoFit/>
      </a:bodyPr>
      <a:lstStyle>
        <a:defPPr marL="285750" indent="-285750" algn="l">
          <a:buFontTx/>
          <a:buChar char="-"/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3308</TotalTime>
  <Words>2629</Words>
  <Application>Microsoft Office PowerPoint</Application>
  <PresentationFormat>와이드스크린</PresentationFormat>
  <Paragraphs>442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Apple SD Gothic Neo</vt:lpstr>
      <vt:lpstr>Arial Unicode MS</vt:lpstr>
      <vt:lpstr>Söhne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167</cp:revision>
  <dcterms:created xsi:type="dcterms:W3CDTF">2024-02-21T07:24:22Z</dcterms:created>
  <dcterms:modified xsi:type="dcterms:W3CDTF">2024-03-15T04:23:19Z</dcterms:modified>
</cp:coreProperties>
</file>